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Lst>
  <p:notesMasterIdLst>
    <p:notesMasterId r:id="rId39"/>
  </p:notesMasterIdLst>
  <p:sldIdLst>
    <p:sldId id="1812" r:id="rId6"/>
    <p:sldId id="1806" r:id="rId7"/>
    <p:sldId id="1776" r:id="rId8"/>
    <p:sldId id="1769" r:id="rId9"/>
    <p:sldId id="1805" r:id="rId10"/>
    <p:sldId id="1804" r:id="rId11"/>
    <p:sldId id="1803" r:id="rId12"/>
    <p:sldId id="1779" r:id="rId13"/>
    <p:sldId id="1793" r:id="rId14"/>
    <p:sldId id="1796" r:id="rId15"/>
    <p:sldId id="1813" r:id="rId16"/>
    <p:sldId id="1794" r:id="rId17"/>
    <p:sldId id="1799" r:id="rId18"/>
    <p:sldId id="1783" r:id="rId19"/>
    <p:sldId id="1800" r:id="rId20"/>
    <p:sldId id="1801" r:id="rId21"/>
    <p:sldId id="1802" r:id="rId22"/>
    <p:sldId id="1817" r:id="rId23"/>
    <p:sldId id="1784" r:id="rId24"/>
    <p:sldId id="1814" r:id="rId25"/>
    <p:sldId id="1777" r:id="rId26"/>
    <p:sldId id="1816" r:id="rId27"/>
    <p:sldId id="676" r:id="rId28"/>
    <p:sldId id="1770" r:id="rId29"/>
    <p:sldId id="1768" r:id="rId30"/>
    <p:sldId id="1771" r:id="rId31"/>
    <p:sldId id="1772" r:id="rId32"/>
    <p:sldId id="1815" r:id="rId33"/>
    <p:sldId id="1787" r:id="rId34"/>
    <p:sldId id="1789" r:id="rId35"/>
    <p:sldId id="1807" r:id="rId36"/>
    <p:sldId id="1791" r:id="rId37"/>
    <p:sldId id="1811" r:id="rId38"/>
  </p:sldIdLst>
  <p:sldSz cx="12192000" cy="6858000"/>
  <p:notesSz cx="70866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4C13F5-67A8-48BF-9144-C5F4E2D6CB5D}">
          <p14:sldIdLst>
            <p14:sldId id="1812"/>
            <p14:sldId id="1806"/>
            <p14:sldId id="1776"/>
            <p14:sldId id="1769"/>
            <p14:sldId id="1805"/>
            <p14:sldId id="1804"/>
            <p14:sldId id="1803"/>
            <p14:sldId id="1779"/>
            <p14:sldId id="1793"/>
            <p14:sldId id="1796"/>
            <p14:sldId id="1813"/>
            <p14:sldId id="1794"/>
            <p14:sldId id="1799"/>
            <p14:sldId id="1783"/>
            <p14:sldId id="1800"/>
            <p14:sldId id="1801"/>
            <p14:sldId id="1802"/>
            <p14:sldId id="1817"/>
            <p14:sldId id="1784"/>
            <p14:sldId id="1814"/>
            <p14:sldId id="1777"/>
            <p14:sldId id="1816"/>
            <p14:sldId id="676"/>
            <p14:sldId id="1770"/>
            <p14:sldId id="1768"/>
            <p14:sldId id="1771"/>
            <p14:sldId id="1772"/>
            <p14:sldId id="1815"/>
            <p14:sldId id="1787"/>
            <p14:sldId id="1789"/>
            <p14:sldId id="1807"/>
            <p14:sldId id="1791"/>
            <p14:sldId id="181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3F1C76-9A84-14D3-EDE2-382286DC19A1}" name="Amutah, Chimaobi" initials="AC" userId="S::camutah@doe.nj.gov::03e02579-04b1-4c0d-a202-7523ed5da14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ddell, Azan" initials="WA" lastIdx="3" clrIdx="0">
    <p:extLst>
      <p:ext uri="{19B8F6BF-5375-455C-9EA6-DF929625EA0E}">
        <p15:presenceInfo xmlns:p15="http://schemas.microsoft.com/office/powerpoint/2012/main" userId="S::awaddell@doe.nj.gov::95ed5df3-1b3b-439a-83ef-c12dd8fb71d4" providerId="AD"/>
      </p:ext>
    </p:extLst>
  </p:cmAuthor>
  <p:cmAuthor id="2" name="Wilhelmi-Guay, Lindsay" initials="WL" lastIdx="5" clrIdx="1">
    <p:extLst>
      <p:ext uri="{19B8F6BF-5375-455C-9EA6-DF929625EA0E}">
        <p15:presenceInfo xmlns:p15="http://schemas.microsoft.com/office/powerpoint/2012/main" userId="S::lguay@doe.nj.gov::682a484a-5da0-419e-94c3-712e48c5214a" providerId="AD"/>
      </p:ext>
    </p:extLst>
  </p:cmAuthor>
  <p:cmAuthor id="3" name="Irizarry-Clark, Reina" initials="RI" lastIdx="1" clrIdx="2">
    <p:extLst>
      <p:ext uri="{19B8F6BF-5375-455C-9EA6-DF929625EA0E}">
        <p15:presenceInfo xmlns:p15="http://schemas.microsoft.com/office/powerpoint/2012/main" userId="S::rclark@doe.nj.gov::ac29f117-327a-49da-bdde-becfa4812d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35849"/>
          </a:xfrm>
          <a:prstGeom prst="rect">
            <a:avLst/>
          </a:prstGeom>
        </p:spPr>
        <p:txBody>
          <a:bodyPr vert="horz" lIns="94043" tIns="47021" rIns="94043" bIns="47021" rtlCol="0"/>
          <a:lstStyle>
            <a:lvl1pPr algn="l">
              <a:defRPr sz="1200"/>
            </a:lvl1pPr>
          </a:lstStyle>
          <a:p>
            <a:endParaRPr lang="en-US"/>
          </a:p>
        </p:txBody>
      </p:sp>
      <p:sp>
        <p:nvSpPr>
          <p:cNvPr id="3" name="Date Placeholder 2"/>
          <p:cNvSpPr>
            <a:spLocks noGrp="1"/>
          </p:cNvSpPr>
          <p:nvPr>
            <p:ph type="dt" idx="1"/>
          </p:nvPr>
        </p:nvSpPr>
        <p:spPr>
          <a:xfrm>
            <a:off x="4014101" y="0"/>
            <a:ext cx="3070860" cy="435849"/>
          </a:xfrm>
          <a:prstGeom prst="rect">
            <a:avLst/>
          </a:prstGeom>
        </p:spPr>
        <p:txBody>
          <a:bodyPr vert="horz" lIns="94043" tIns="47021" rIns="94043" bIns="47021" rtlCol="0"/>
          <a:lstStyle>
            <a:lvl1pPr algn="r">
              <a:defRPr sz="1200"/>
            </a:lvl1pPr>
          </a:lstStyle>
          <a:p>
            <a:fld id="{4F805026-F4D5-40FA-AC94-939F96A5F7C2}" type="datetimeFigureOut">
              <a:rPr lang="en-US" smtClean="0"/>
              <a:t>4/11/2024</a:t>
            </a:fld>
            <a:endParaRPr lang="en-US"/>
          </a:p>
        </p:txBody>
      </p:sp>
      <p:sp>
        <p:nvSpPr>
          <p:cNvPr id="4" name="Slide Image Placeholder 3"/>
          <p:cNvSpPr>
            <a:spLocks noGrp="1" noRot="1" noChangeAspect="1"/>
          </p:cNvSpPr>
          <p:nvPr>
            <p:ph type="sldImg" idx="2"/>
          </p:nvPr>
        </p:nvSpPr>
        <p:spPr>
          <a:xfrm>
            <a:off x="938213" y="1085850"/>
            <a:ext cx="5210175" cy="2930525"/>
          </a:xfrm>
          <a:prstGeom prst="rect">
            <a:avLst/>
          </a:prstGeom>
          <a:noFill/>
          <a:ln w="12700">
            <a:solidFill>
              <a:prstClr val="black"/>
            </a:solidFill>
          </a:ln>
        </p:spPr>
        <p:txBody>
          <a:bodyPr vert="horz" lIns="94043" tIns="47021" rIns="94043" bIns="47021" rtlCol="0" anchor="ctr"/>
          <a:lstStyle/>
          <a:p>
            <a:endParaRPr lang="en-US"/>
          </a:p>
        </p:txBody>
      </p:sp>
      <p:sp>
        <p:nvSpPr>
          <p:cNvPr id="5" name="Notes Placeholder 4"/>
          <p:cNvSpPr>
            <a:spLocks noGrp="1"/>
          </p:cNvSpPr>
          <p:nvPr>
            <p:ph type="body" sz="quarter" idx="3"/>
          </p:nvPr>
        </p:nvSpPr>
        <p:spPr>
          <a:xfrm>
            <a:off x="708660" y="4180522"/>
            <a:ext cx="5669280" cy="3420427"/>
          </a:xfrm>
          <a:prstGeom prst="rect">
            <a:avLst/>
          </a:prstGeom>
        </p:spPr>
        <p:txBody>
          <a:bodyPr vert="horz" lIns="94043" tIns="47021" rIns="94043" bIns="470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953"/>
            <a:ext cx="3070860" cy="435848"/>
          </a:xfrm>
          <a:prstGeom prst="rect">
            <a:avLst/>
          </a:prstGeom>
        </p:spPr>
        <p:txBody>
          <a:bodyPr vert="horz" lIns="94043" tIns="47021" rIns="94043" bIns="47021" rtlCol="0" anchor="b"/>
          <a:lstStyle>
            <a:lvl1pPr algn="l">
              <a:defRPr sz="1200"/>
            </a:lvl1pPr>
          </a:lstStyle>
          <a:p>
            <a:endParaRPr lang="en-US"/>
          </a:p>
        </p:txBody>
      </p:sp>
      <p:sp>
        <p:nvSpPr>
          <p:cNvPr id="7" name="Slide Number Placeholder 6"/>
          <p:cNvSpPr>
            <a:spLocks noGrp="1"/>
          </p:cNvSpPr>
          <p:nvPr>
            <p:ph type="sldNum" sz="quarter" idx="5"/>
          </p:nvPr>
        </p:nvSpPr>
        <p:spPr>
          <a:xfrm>
            <a:off x="4014101" y="8250953"/>
            <a:ext cx="3070860" cy="435848"/>
          </a:xfrm>
          <a:prstGeom prst="rect">
            <a:avLst/>
          </a:prstGeom>
        </p:spPr>
        <p:txBody>
          <a:bodyPr vert="horz" lIns="94043" tIns="47021" rIns="94043" bIns="47021" rtlCol="0" anchor="b"/>
          <a:lstStyle>
            <a:lvl1pPr algn="r">
              <a:defRPr sz="1200"/>
            </a:lvl1pPr>
          </a:lstStyle>
          <a:p>
            <a:fld id="{2ABF76E3-5E34-41FA-A090-4320E765CC37}" type="slidenum">
              <a:rPr lang="en-US" smtClean="0"/>
              <a:t>‹#›</a:t>
            </a:fld>
            <a:endParaRPr lang="en-US"/>
          </a:p>
        </p:txBody>
      </p:sp>
    </p:spTree>
    <p:extLst>
      <p:ext uri="{BB962C8B-B14F-4D97-AF65-F5344CB8AC3E}">
        <p14:creationId xmlns:p14="http://schemas.microsoft.com/office/powerpoint/2010/main" val="2420937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1</a:t>
            </a:fld>
            <a:endParaRPr lang="en-US"/>
          </a:p>
        </p:txBody>
      </p:sp>
    </p:spTree>
    <p:extLst>
      <p:ext uri="{BB962C8B-B14F-4D97-AF65-F5344CB8AC3E}">
        <p14:creationId xmlns:p14="http://schemas.microsoft.com/office/powerpoint/2010/main" val="235927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F76E3-5E34-41FA-A090-4320E765CC37}" type="slidenum">
              <a:rPr lang="en-US" smtClean="0"/>
              <a:t>10</a:t>
            </a:fld>
            <a:endParaRPr lang="en-US"/>
          </a:p>
        </p:txBody>
      </p:sp>
    </p:spTree>
    <p:extLst>
      <p:ext uri="{BB962C8B-B14F-4D97-AF65-F5344CB8AC3E}">
        <p14:creationId xmlns:p14="http://schemas.microsoft.com/office/powerpoint/2010/main" val="3889333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F76E3-5E34-41FA-A090-4320E765CC37}" type="slidenum">
              <a:rPr lang="en-US" smtClean="0"/>
              <a:t>11</a:t>
            </a:fld>
            <a:endParaRPr lang="en-US"/>
          </a:p>
        </p:txBody>
      </p:sp>
    </p:spTree>
    <p:extLst>
      <p:ext uri="{BB962C8B-B14F-4D97-AF65-F5344CB8AC3E}">
        <p14:creationId xmlns:p14="http://schemas.microsoft.com/office/powerpoint/2010/main" val="2253938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Tree>
    <p:extLst>
      <p:ext uri="{BB962C8B-B14F-4D97-AF65-F5344CB8AC3E}">
        <p14:creationId xmlns:p14="http://schemas.microsoft.com/office/powerpoint/2010/main" val="800294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ABF76E3-5E34-41FA-A090-4320E765CC37}" type="slidenum">
              <a:rPr lang="en-US" smtClean="0"/>
              <a:t>13</a:t>
            </a:fld>
            <a:endParaRPr lang="en-US"/>
          </a:p>
        </p:txBody>
      </p:sp>
    </p:spTree>
    <p:extLst>
      <p:ext uri="{BB962C8B-B14F-4D97-AF65-F5344CB8AC3E}">
        <p14:creationId xmlns:p14="http://schemas.microsoft.com/office/powerpoint/2010/main" val="3577094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BF76E3-5E34-41FA-A090-4320E765CC37}" type="slidenum">
              <a:rPr lang="en-US" smtClean="0"/>
              <a:t>14</a:t>
            </a:fld>
            <a:endParaRPr lang="en-US"/>
          </a:p>
        </p:txBody>
      </p:sp>
    </p:spTree>
    <p:extLst>
      <p:ext uri="{BB962C8B-B14F-4D97-AF65-F5344CB8AC3E}">
        <p14:creationId xmlns:p14="http://schemas.microsoft.com/office/powerpoint/2010/main" val="3097168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2ABF76E3-5E34-41FA-A090-4320E765CC37}" type="slidenum">
              <a:rPr lang="en-US" smtClean="0"/>
              <a:t>15</a:t>
            </a:fld>
            <a:endParaRPr lang="en-US"/>
          </a:p>
        </p:txBody>
      </p:sp>
    </p:spTree>
    <p:extLst>
      <p:ext uri="{BB962C8B-B14F-4D97-AF65-F5344CB8AC3E}">
        <p14:creationId xmlns:p14="http://schemas.microsoft.com/office/powerpoint/2010/main" val="3432148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ABF76E3-5E34-41FA-A090-4320E765CC37}" type="slidenum">
              <a:rPr lang="en-US" smtClean="0"/>
              <a:t>16</a:t>
            </a:fld>
            <a:endParaRPr lang="en-US"/>
          </a:p>
        </p:txBody>
      </p:sp>
    </p:spTree>
    <p:extLst>
      <p:ext uri="{BB962C8B-B14F-4D97-AF65-F5344CB8AC3E}">
        <p14:creationId xmlns:p14="http://schemas.microsoft.com/office/powerpoint/2010/main" val="76646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3071297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18</a:t>
            </a:fld>
            <a:endParaRPr lang="en-US"/>
          </a:p>
        </p:txBody>
      </p:sp>
    </p:spTree>
    <p:extLst>
      <p:ext uri="{BB962C8B-B14F-4D97-AF65-F5344CB8AC3E}">
        <p14:creationId xmlns:p14="http://schemas.microsoft.com/office/powerpoint/2010/main" val="3689438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Tree>
    <p:extLst>
      <p:ext uri="{BB962C8B-B14F-4D97-AF65-F5344CB8AC3E}">
        <p14:creationId xmlns:p14="http://schemas.microsoft.com/office/powerpoint/2010/main" val="37987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2</a:t>
            </a:fld>
            <a:endParaRPr lang="en-US"/>
          </a:p>
        </p:txBody>
      </p:sp>
    </p:spTree>
    <p:extLst>
      <p:ext uri="{BB962C8B-B14F-4D97-AF65-F5344CB8AC3E}">
        <p14:creationId xmlns:p14="http://schemas.microsoft.com/office/powerpoint/2010/main" val="3641408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20</a:t>
            </a:fld>
            <a:endParaRPr lang="en-US"/>
          </a:p>
        </p:txBody>
      </p:sp>
    </p:spTree>
    <p:extLst>
      <p:ext uri="{BB962C8B-B14F-4D97-AF65-F5344CB8AC3E}">
        <p14:creationId xmlns:p14="http://schemas.microsoft.com/office/powerpoint/2010/main" val="1141752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21</a:t>
            </a:fld>
            <a:endParaRPr lang="en-US"/>
          </a:p>
        </p:txBody>
      </p:sp>
    </p:spTree>
    <p:extLst>
      <p:ext uri="{BB962C8B-B14F-4D97-AF65-F5344CB8AC3E}">
        <p14:creationId xmlns:p14="http://schemas.microsoft.com/office/powerpoint/2010/main" val="3309395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22</a:t>
            </a:fld>
            <a:endParaRPr lang="en-US"/>
          </a:p>
        </p:txBody>
      </p:sp>
    </p:spTree>
    <p:extLst>
      <p:ext uri="{BB962C8B-B14F-4D97-AF65-F5344CB8AC3E}">
        <p14:creationId xmlns:p14="http://schemas.microsoft.com/office/powerpoint/2010/main" val="2462201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2631128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2412206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8006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26</a:t>
            </a:fld>
            <a:endParaRPr lang="en-US"/>
          </a:p>
        </p:txBody>
      </p:sp>
    </p:spTree>
    <p:extLst>
      <p:ext uri="{BB962C8B-B14F-4D97-AF65-F5344CB8AC3E}">
        <p14:creationId xmlns:p14="http://schemas.microsoft.com/office/powerpoint/2010/main" val="16099872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858990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1214089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29</a:t>
            </a:fld>
            <a:endParaRPr lang="en-US"/>
          </a:p>
        </p:txBody>
      </p:sp>
    </p:spTree>
    <p:extLst>
      <p:ext uri="{BB962C8B-B14F-4D97-AF65-F5344CB8AC3E}">
        <p14:creationId xmlns:p14="http://schemas.microsoft.com/office/powerpoint/2010/main" val="177367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3</a:t>
            </a:fld>
            <a:endParaRPr lang="en-US"/>
          </a:p>
        </p:txBody>
      </p:sp>
    </p:spTree>
    <p:extLst>
      <p:ext uri="{BB962C8B-B14F-4D97-AF65-F5344CB8AC3E}">
        <p14:creationId xmlns:p14="http://schemas.microsoft.com/office/powerpoint/2010/main" val="198051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969894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31</a:t>
            </a:fld>
            <a:endParaRPr lang="en-US"/>
          </a:p>
        </p:txBody>
      </p:sp>
    </p:spTree>
    <p:extLst>
      <p:ext uri="{BB962C8B-B14F-4D97-AF65-F5344CB8AC3E}">
        <p14:creationId xmlns:p14="http://schemas.microsoft.com/office/powerpoint/2010/main" val="39611245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32</a:t>
            </a:fld>
            <a:endParaRPr lang="en-US"/>
          </a:p>
        </p:txBody>
      </p:sp>
    </p:spTree>
    <p:extLst>
      <p:ext uri="{BB962C8B-B14F-4D97-AF65-F5344CB8AC3E}">
        <p14:creationId xmlns:p14="http://schemas.microsoft.com/office/powerpoint/2010/main" val="1382824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40423">
              <a:defRPr/>
            </a:pPr>
            <a:fld id="{B97A44F7-5F69-4F06-8F30-FB0E6EC0A151}" type="slidenum">
              <a:rPr lang="en-US">
                <a:solidFill>
                  <a:prstClr val="black"/>
                </a:solidFill>
                <a:latin typeface="Calibri" panose="020F0502020204030204"/>
              </a:rPr>
              <a:pPr defTabSz="940423">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208279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4</a:t>
            </a:fld>
            <a:endParaRPr lang="en-US"/>
          </a:p>
        </p:txBody>
      </p:sp>
    </p:spTree>
    <p:extLst>
      <p:ext uri="{BB962C8B-B14F-4D97-AF65-F5344CB8AC3E}">
        <p14:creationId xmlns:p14="http://schemas.microsoft.com/office/powerpoint/2010/main" val="1576537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263112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Tree>
    <p:extLst>
      <p:ext uri="{BB962C8B-B14F-4D97-AF65-F5344CB8AC3E}">
        <p14:creationId xmlns:p14="http://schemas.microsoft.com/office/powerpoint/2010/main" val="2056886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8006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2ABF76E3-5E34-41FA-A090-4320E765CC37}" type="slidenum">
              <a:rPr lang="en-US" smtClean="0"/>
              <a:t>8</a:t>
            </a:fld>
            <a:endParaRPr lang="en-US"/>
          </a:p>
        </p:txBody>
      </p:sp>
    </p:spTree>
    <p:extLst>
      <p:ext uri="{BB962C8B-B14F-4D97-AF65-F5344CB8AC3E}">
        <p14:creationId xmlns:p14="http://schemas.microsoft.com/office/powerpoint/2010/main" val="978883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ABF76E3-5E34-41FA-A090-4320E765CC37}" type="slidenum">
              <a:rPr lang="en-US" smtClean="0"/>
              <a:t>9</a:t>
            </a:fld>
            <a:endParaRPr lang="en-US"/>
          </a:p>
        </p:txBody>
      </p:sp>
    </p:spTree>
    <p:extLst>
      <p:ext uri="{BB962C8B-B14F-4D97-AF65-F5344CB8AC3E}">
        <p14:creationId xmlns:p14="http://schemas.microsoft.com/office/powerpoint/2010/main" val="936846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284431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957557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151035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396272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110319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826441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90579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98579" y="153685"/>
            <a:ext cx="10096959" cy="747579"/>
          </a:xfrm>
        </p:spPr>
        <p:txBody>
          <a:bodyPr/>
          <a:lstStyle/>
          <a:p>
            <a:r>
              <a:rPr lang="en-US"/>
              <a:t>Click to edit Master title style</a:t>
            </a:r>
          </a:p>
        </p:txBody>
      </p:sp>
      <p:sp>
        <p:nvSpPr>
          <p:cNvPr id="3" name="Content Placeholder 2"/>
          <p:cNvSpPr>
            <a:spLocks noGrp="1"/>
          </p:cNvSpPr>
          <p:nvPr userDrawn="1">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userDrawn="1">
            <p:ph type="ftr" sz="quarter" idx="11"/>
          </p:nvPr>
        </p:nvSpPr>
        <p:spPr>
          <a:xfrm>
            <a:off x="3480181" y="6577834"/>
            <a:ext cx="4114800" cy="280166"/>
          </a:xfrm>
          <a:prstGeom prst="rect">
            <a:avLst/>
          </a:prstGeom>
        </p:spPr>
        <p:txBody>
          <a:bodyPr/>
          <a:lstStyle/>
          <a:p>
            <a:endParaRPr lang="en-US"/>
          </a:p>
        </p:txBody>
      </p:sp>
      <p:sp>
        <p:nvSpPr>
          <p:cNvPr id="6" name="Slide Number Placeholder 5"/>
          <p:cNvSpPr>
            <a:spLocks noGrp="1"/>
          </p:cNvSpPr>
          <p:nvPr userDrawn="1">
            <p:ph type="sldNum" sz="quarter" idx="12"/>
          </p:nvPr>
        </p:nvSpPr>
        <p:spPr>
          <a:xfrm>
            <a:off x="9448800" y="6577834"/>
            <a:ext cx="2743200" cy="294983"/>
          </a:xfrm>
          <a:prstGeom prst="rect">
            <a:avLst/>
          </a:prstGeom>
        </p:spPr>
        <p:txBody>
          <a:bodyPr/>
          <a:lstStyle>
            <a:lvl1pPr algn="r">
              <a:defRPr/>
            </a:lvl1pPr>
          </a:lstStyle>
          <a:p>
            <a:fld id="{CD5C70A5-9411-4B11-A0DB-D49D3D849901}" type="slidenum">
              <a:rPr lang="en-US" smtClean="0"/>
              <a:pPr/>
              <a:t>‹#›</a:t>
            </a:fld>
            <a:endParaRPr lang="en-US"/>
          </a:p>
        </p:txBody>
      </p:sp>
      <p:sp>
        <p:nvSpPr>
          <p:cNvPr id="13" name="Isosceles Triangle 12"/>
          <p:cNvSpPr/>
          <p:nvPr userDrawn="1"/>
        </p:nvSpPr>
        <p:spPr>
          <a:xfrm flipV="1">
            <a:off x="9346058" y="0"/>
            <a:ext cx="2845942" cy="2225672"/>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2341" r="23249"/>
          <a:stretch/>
        </p:blipFill>
        <p:spPr>
          <a:xfrm>
            <a:off x="10969472" y="0"/>
            <a:ext cx="980761" cy="1802529"/>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2427309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Footer Placeholder 4"/>
          <p:cNvSpPr>
            <a:spLocks noGrp="1"/>
          </p:cNvSpPr>
          <p:nvPr userDrawn="1">
            <p:ph type="ftr" sz="quarter" idx="11"/>
          </p:nvPr>
        </p:nvSpPr>
        <p:spPr>
          <a:xfrm>
            <a:off x="4586640" y="6492875"/>
            <a:ext cx="4114800" cy="365125"/>
          </a:xfrm>
          <a:prstGeom prst="rect">
            <a:avLst/>
          </a:prstGeom>
        </p:spPr>
        <p:txBody>
          <a:bodyPr/>
          <a:lstStyle>
            <a:lvl1pPr>
              <a:defRPr>
                <a:solidFill>
                  <a:schemeClr val="tx1"/>
                </a:solidFill>
              </a:defRPr>
            </a:lvl1pPr>
          </a:lstStyle>
          <a:p>
            <a:endParaRPr lang="en-US"/>
          </a:p>
        </p:txBody>
      </p:sp>
      <p:sp>
        <p:nvSpPr>
          <p:cNvPr id="6" name="Slide Number Placeholder 5"/>
          <p:cNvSpPr>
            <a:spLocks noGrp="1"/>
          </p:cNvSpPr>
          <p:nvPr userDrawn="1">
            <p:ph type="sldNum" sz="quarter" idx="12"/>
          </p:nvPr>
        </p:nvSpPr>
        <p:spPr>
          <a:xfrm>
            <a:off x="9448800" y="6563252"/>
            <a:ext cx="2743200" cy="365125"/>
          </a:xfrm>
          <a:prstGeom prst="rect">
            <a:avLst/>
          </a:prstGeom>
        </p:spPr>
        <p:txBody>
          <a:bodyPr/>
          <a:lstStyle>
            <a:lvl1pPr algn="r">
              <a:defRPr>
                <a:solidFill>
                  <a:schemeClr val="tx1"/>
                </a:solidFill>
              </a:defRPr>
            </a:lvl1pPr>
          </a:lstStyle>
          <a:p>
            <a:fld id="{CD5C70A5-9411-4B11-A0DB-D49D3D849901}" type="slidenum">
              <a:rPr lang="en-US" smtClean="0"/>
              <a:pPr/>
              <a:t>‹#›</a:t>
            </a:fld>
            <a:endParaRPr lang="en-US"/>
          </a:p>
        </p:txBody>
      </p:sp>
    </p:spTree>
    <p:extLst>
      <p:ext uri="{BB962C8B-B14F-4D97-AF65-F5344CB8AC3E}">
        <p14:creationId xmlns:p14="http://schemas.microsoft.com/office/powerpoint/2010/main" val="2636209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539728"/>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448800" y="6539728"/>
            <a:ext cx="2743200" cy="365125"/>
          </a:xfrm>
          <a:prstGeom prst="rect">
            <a:avLst/>
          </a:prstGeom>
        </p:spPr>
        <p:txBody>
          <a:bodyPr/>
          <a:lstStyle>
            <a:lvl1pPr algn="r">
              <a:defRPr/>
            </a:lvl1pPr>
          </a:lstStyle>
          <a:p>
            <a:fld id="{CD5C70A5-9411-4B11-A0DB-D49D3D849901}" type="slidenum">
              <a:rPr lang="en-US" smtClean="0"/>
              <a:pPr/>
              <a:t>‹#›</a:t>
            </a:fld>
            <a:endParaRPr lang="en-US"/>
          </a:p>
        </p:txBody>
      </p:sp>
    </p:spTree>
    <p:extLst>
      <p:ext uri="{BB962C8B-B14F-4D97-AF65-F5344CB8AC3E}">
        <p14:creationId xmlns:p14="http://schemas.microsoft.com/office/powerpoint/2010/main" val="533941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0238155" y="295731"/>
            <a:ext cx="1055077" cy="767687"/>
          </a:xfrm>
          <a:prstGeom prst="rect">
            <a:avLst/>
          </a:prstGeom>
        </p:spPr>
        <p:txBody>
          <a:bodyPr anchor="b"/>
          <a:lstStyle>
            <a:lvl1pPr algn="ctr">
              <a:defRPr sz="2800"/>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04588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a:xfrm>
            <a:off x="1236963" y="235678"/>
            <a:ext cx="10096959" cy="747579"/>
          </a:xfrm>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922772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508000" y="765175"/>
            <a:ext cx="11184000" cy="969282"/>
          </a:xfrm>
        </p:spPr>
        <p:txBody>
          <a:bodyPr>
            <a:normAutofit/>
          </a:bodyPr>
          <a:lstStyle>
            <a:lvl1pPr marL="0" indent="0">
              <a:buNone/>
              <a:defRPr sz="3000" b="0">
                <a:solidFill>
                  <a:srgbClr val="575757"/>
                </a:solidFill>
              </a:defRPr>
            </a:lvl1pPr>
          </a:lstStyle>
          <a:p>
            <a:pPr lvl="0"/>
            <a:r>
              <a:rPr lang="en-US"/>
              <a:t>Click to edit Master text styles</a:t>
            </a:r>
          </a:p>
        </p:txBody>
      </p:sp>
      <p:sp>
        <p:nvSpPr>
          <p:cNvPr id="14" name="Title Placeholder 1"/>
          <p:cNvSpPr>
            <a:spLocks noGrp="1"/>
          </p:cNvSpPr>
          <p:nvPr>
            <p:ph type="title"/>
          </p:nvPr>
        </p:nvSpPr>
        <p:spPr>
          <a:xfrm>
            <a:off x="508000" y="304800"/>
            <a:ext cx="11184000" cy="469492"/>
          </a:xfrm>
          <a:prstGeom prst="rect">
            <a:avLst/>
          </a:prstGeom>
        </p:spPr>
        <p:txBody>
          <a:bodyPr vert="horz" lIns="0" tIns="0" rIns="0" bIns="0" rtlCol="0" anchor="t" anchorCtr="0">
            <a:noAutofit/>
          </a:bodyPr>
          <a:lstStyle/>
          <a:p>
            <a:r>
              <a:rPr lang="en-US"/>
              <a:t>Click to edit Master title style</a:t>
            </a:r>
            <a:endParaRPr lang="en-GB"/>
          </a:p>
        </p:txBody>
      </p:sp>
      <p:sp>
        <p:nvSpPr>
          <p:cNvPr id="20" name="Text Placeholder 19"/>
          <p:cNvSpPr>
            <a:spLocks noGrp="1"/>
          </p:cNvSpPr>
          <p:nvPr>
            <p:ph type="body" sz="quarter" idx="14"/>
          </p:nvPr>
        </p:nvSpPr>
        <p:spPr>
          <a:xfrm>
            <a:off x="508916" y="1828800"/>
            <a:ext cx="1118400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p:cNvSpPr>
            <a:spLocks noGrp="1"/>
          </p:cNvSpPr>
          <p:nvPr>
            <p:ph type="ftr" sz="quarter" idx="3"/>
          </p:nvPr>
        </p:nvSpPr>
        <p:spPr>
          <a:xfrm>
            <a:off x="513574" y="6400800"/>
            <a:ext cx="10079297" cy="252000"/>
          </a:xfrm>
          <a:prstGeom prst="rect">
            <a:avLst/>
          </a:prstGeom>
        </p:spPr>
        <p:txBody>
          <a:bodyPr vert="horz" lIns="0" tIns="0" rIns="0" bIns="0" rtlCol="0" anchor="ctr" anchorCtr="0"/>
          <a:lstStyle>
            <a:lvl1pPr algn="l">
              <a:defRPr sz="800" b="0">
                <a:solidFill>
                  <a:srgbClr val="8C8C8C"/>
                </a:solidFill>
              </a:defRPr>
            </a:lvl1pPr>
          </a:lstStyle>
          <a:p>
            <a:endParaRPr lang="en-GB"/>
          </a:p>
        </p:txBody>
      </p:sp>
      <p:sp>
        <p:nvSpPr>
          <p:cNvPr id="8" name="Slide Number Placeholder 7"/>
          <p:cNvSpPr>
            <a:spLocks noGrp="1"/>
          </p:cNvSpPr>
          <p:nvPr>
            <p:ph type="sldNum" sz="quarter" idx="4"/>
          </p:nvPr>
        </p:nvSpPr>
        <p:spPr>
          <a:xfrm>
            <a:off x="10630838" y="6400800"/>
            <a:ext cx="1086423" cy="252000"/>
          </a:xfrm>
          <a:prstGeom prst="rect">
            <a:avLst/>
          </a:prstGeom>
        </p:spPr>
        <p:txBody>
          <a:bodyPr vert="horz" lIns="0" tIns="0" rIns="0" bIns="0" rtlCol="0" anchor="ctr" anchorCtr="0"/>
          <a:lstStyle>
            <a:lvl1pPr algn="r">
              <a:defRPr sz="800" b="0">
                <a:solidFill>
                  <a:srgbClr val="8C8C8C"/>
                </a:solidFill>
              </a:defRPr>
            </a:lvl1pPr>
          </a:lstStyle>
          <a:p>
            <a:fld id="{95CC1D26-A9BD-4BDE-BDD9-08EDBAE96860}" type="slidenum">
              <a:rPr lang="en-GB" smtClean="0"/>
              <a:pPr/>
              <a:t>‹#›</a:t>
            </a:fld>
            <a:endParaRPr lang="en-GB"/>
          </a:p>
        </p:txBody>
      </p:sp>
    </p:spTree>
    <p:extLst>
      <p:ext uri="{BB962C8B-B14F-4D97-AF65-F5344CB8AC3E}">
        <p14:creationId xmlns:p14="http://schemas.microsoft.com/office/powerpoint/2010/main" val="3333990339"/>
      </p:ext>
    </p:extLst>
  </p:cSld>
  <p:clrMapOvr>
    <a:masterClrMapping/>
  </p:clrMapOvr>
  <p:transition>
    <p:fade/>
  </p:transition>
  <p:extLst>
    <p:ext uri="{DCECCB84-F9BA-43D5-87BE-67443E8EF086}">
      <p15:sldGuideLst xmlns:p15="http://schemas.microsoft.com/office/powerpoint/2012/main">
        <p15:guide id="2" pos="2880">
          <p15:clr>
            <a:srgbClr val="FBAE40"/>
          </p15:clr>
        </p15:guide>
        <p15:guide id="4" pos="5520">
          <p15:clr>
            <a:srgbClr val="FBAE40"/>
          </p15:clr>
        </p15:guide>
        <p15:guide id="5" pos="240">
          <p15:clr>
            <a:srgbClr val="FBAE40"/>
          </p15:clr>
        </p15:guide>
        <p15:guide id="6" orient="horz" pos="192">
          <p15:clr>
            <a:srgbClr val="FBAE40"/>
          </p15:clr>
        </p15:guide>
        <p15:guide id="7" orient="horz" pos="1152">
          <p15:clr>
            <a:srgbClr val="FBAE40"/>
          </p15:clr>
        </p15:guide>
        <p15:guide id="8" orient="horz" pos="480">
          <p15:clr>
            <a:srgbClr val="FBAE40"/>
          </p15:clr>
        </p15:guide>
        <p15:guide id="9" orient="horz" pos="40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pic>
        <p:nvPicPr>
          <p:cNvPr id="12" name="Picture 11">
            <a:extLst>
              <a:ext uri="{FF2B5EF4-FFF2-40B4-BE49-F238E27FC236}">
                <a16:creationId xmlns:a16="http://schemas.microsoft.com/office/drawing/2014/main" id="{90E58B70-3EE2-459F-99E8-EE9A3432C5F9}"/>
              </a:ext>
            </a:extLst>
          </p:cNvPr>
          <p:cNvPicPr>
            <a:picLocks noChangeAspect="1"/>
          </p:cNvPicPr>
          <p:nvPr userDrawn="1"/>
        </p:nvPicPr>
        <p:blipFill>
          <a:blip r:embed="rId2"/>
          <a:stretch>
            <a:fillRect/>
          </a:stretch>
        </p:blipFill>
        <p:spPr>
          <a:xfrm>
            <a:off x="98321" y="6225626"/>
            <a:ext cx="739880" cy="558634"/>
          </a:xfrm>
          <a:prstGeom prst="rect">
            <a:avLst/>
          </a:prstGeom>
        </p:spPr>
      </p:pic>
      <p:pic>
        <p:nvPicPr>
          <p:cNvPr id="13" name="Picture 12">
            <a:extLst>
              <a:ext uri="{FF2B5EF4-FFF2-40B4-BE49-F238E27FC236}">
                <a16:creationId xmlns:a16="http://schemas.microsoft.com/office/drawing/2014/main" id="{2EACF8E1-069C-48DD-86C1-05C4A1B67458}"/>
              </a:ext>
            </a:extLst>
          </p:cNvPr>
          <p:cNvPicPr>
            <a:picLocks noChangeAspect="1"/>
          </p:cNvPicPr>
          <p:nvPr userDrawn="1"/>
        </p:nvPicPr>
        <p:blipFill>
          <a:blip r:embed="rId3"/>
          <a:stretch>
            <a:fillRect/>
          </a:stretch>
        </p:blipFill>
        <p:spPr>
          <a:xfrm>
            <a:off x="10210096" y="1"/>
            <a:ext cx="1981904" cy="1218328"/>
          </a:xfrm>
          <a:prstGeom prst="rect">
            <a:avLst/>
          </a:prstGeom>
        </p:spPr>
      </p:pic>
      <p:pic>
        <p:nvPicPr>
          <p:cNvPr id="14" name="Picture 13">
            <a:extLst>
              <a:ext uri="{FF2B5EF4-FFF2-40B4-BE49-F238E27FC236}">
                <a16:creationId xmlns:a16="http://schemas.microsoft.com/office/drawing/2014/main" id="{44C18F17-9CCE-4C40-9FA4-362B3F950086}"/>
              </a:ext>
            </a:extLst>
          </p:cNvPr>
          <p:cNvPicPr>
            <a:picLocks noChangeAspect="1"/>
          </p:cNvPicPr>
          <p:nvPr userDrawn="1"/>
        </p:nvPicPr>
        <p:blipFill>
          <a:blip r:embed="rId4"/>
          <a:stretch>
            <a:fillRect/>
          </a:stretch>
        </p:blipFill>
        <p:spPr>
          <a:xfrm>
            <a:off x="11096975" y="-76636"/>
            <a:ext cx="769876" cy="1012881"/>
          </a:xfrm>
          <a:prstGeom prst="rect">
            <a:avLst/>
          </a:prstGeom>
        </p:spPr>
      </p:pic>
    </p:spTree>
    <p:extLst>
      <p:ext uri="{BB962C8B-B14F-4D97-AF65-F5344CB8AC3E}">
        <p14:creationId xmlns:p14="http://schemas.microsoft.com/office/powerpoint/2010/main" val="166057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512833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a:xfrm>
            <a:off x="1333960" y="183376"/>
            <a:ext cx="10096959" cy="747579"/>
          </a:xfrm>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415318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391961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3908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8856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18623323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222442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theme" Target="../theme/theme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23" Type="http://schemas.openxmlformats.org/officeDocument/2006/relationships/image" Target="../media/image3.png"/><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2300392000"/>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311133"/>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278374888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1" r:id="rId18"/>
    <p:sldLayoutId id="2147483682" r:id="rId19"/>
    <p:sldLayoutId id="2147483683" r:id="rId20"/>
  </p:sldLayoutIdLst>
  <p:hf hdr="0" ft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heatherhollick.com/2020/01/how-reflection-aids-performan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https://davehingsburger.blogspot.com/2016/01/assessment-time.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creativecommons.org/licenses/by-sa/3.0/" TargetMode="External"/><Relationship Id="rId4" Type="http://schemas.openxmlformats.org/officeDocument/2006/relationships/hyperlink" Target="https://www.picpedia.org/highway-signs/b/brainstorm.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picserver.org/e/ethical.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lausd.org/cms/lib/CA01000043/Centricity/domain/244/secondary%20sbac%20resources/Protocol%20for%20Examining%20Data.pdf" TargetMode="External"/><Relationship Id="rId7"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https://toandthrough.uchicago.edu/sites/default/files/uploads/documents/NCS_FOT_Toolkit_ISBT_SetB_ATLAS%20Data%20Protocol.pdf" TargetMode="External"/><Relationship Id="rId4" Type="http://schemas.openxmlformats.org/officeDocument/2006/relationships/hyperlink" Target="https://wasa-oly.org/WASA/images/WASA/6.0%20Resources/Hanover/EQUITY%20DATA%20REVIEW%20PROTOCOL%20TOOLKIT%20.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Chimaobi.amutah@doe.nj.gov" TargetMode="External"/><Relationship Id="rId7" Type="http://schemas.openxmlformats.org/officeDocument/2006/relationships/hyperlink" Target="mailto:lindsay.wilhelmi-guay@doe.nj.gov"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mailto:reina.irizarry-clark@doe.nj.gov" TargetMode="External"/><Relationship Id="rId5" Type="http://schemas.openxmlformats.org/officeDocument/2006/relationships/hyperlink" Target="mailto:jennifer.hobbs@doe.nj.gov" TargetMode="External"/><Relationship Id="rId4" Type="http://schemas.openxmlformats.org/officeDocument/2006/relationships/hyperlink" Target="mailto:Matthew.Norcross@doe.nj.gov"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hyperlink" Target="https://www.instagram.com/newjerseydoe/" TargetMode="External"/><Relationship Id="rId3" Type="http://schemas.openxmlformats.org/officeDocument/2006/relationships/hyperlink" Target="http://nj.gov/education" TargetMode="External"/><Relationship Id="rId7" Type="http://schemas.openxmlformats.org/officeDocument/2006/relationships/hyperlink" Target="https://twitter.com/NewJerseyDOE" TargetMode="External"/><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hyperlink" Target="https://www.facebook.com/njdeptofed/" TargetMode="External"/><Relationship Id="rId5" Type="http://schemas.openxmlformats.org/officeDocument/2006/relationships/hyperlink" Target="mailto:ASP@doe.nj.gov" TargetMode="External"/><Relationship Id="rId4" Type="http://schemas.openxmlformats.org/officeDocument/2006/relationships/hyperlink" Target="mailto:OCS@doe.nj.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openxmlformats.org/officeDocument/2006/relationships/hyperlink" Target="https://pixabay.com/en/teacher-teach-learn-improvement-101397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www.publicdomainpictures.net/en/view-image.php?image=288063&amp;picture=business-meeting" TargetMode="External"/><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hyperlink" Target="https://pixabay.com/en/feedback-opinion-review-high-235251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s://creativecommons.org/licenses/by-nc-sa/3.0/" TargetMode="External"/><Relationship Id="rId4" Type="http://schemas.openxmlformats.org/officeDocument/2006/relationships/hyperlink" Target="https://remakelearning.org/blog/2020/09/11/equity-in-pa-fill-up-gives-a-crash-course-in-the-fundamentals-of-equitable-educ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783503"/>
            <a:ext cx="12191999" cy="1282447"/>
          </a:xfrm>
          <a:prstGeom prst="rect">
            <a:avLst/>
          </a:prstGeom>
        </p:spPr>
        <p:txBody>
          <a:bodyPr lIns="91440" tIns="45720" rIns="91440" bIns="45720" anchor="b"/>
          <a:lstStyle/>
          <a:p>
            <a:r>
              <a:rPr lang="en-US" sz="4000" dirty="0">
                <a:latin typeface="Palatino Linotype"/>
              </a:rPr>
              <a:t>Data Literacy Series: Training #1</a:t>
            </a:r>
            <a:br>
              <a:rPr lang="en-US" sz="4000" dirty="0"/>
            </a:br>
            <a:r>
              <a:rPr lang="en-US" sz="2800" dirty="0">
                <a:latin typeface="Palatino Linotype"/>
              </a:rPr>
              <a:t>Improving Schools vs Exiting Status</a:t>
            </a:r>
            <a:endParaRPr lang="en-US" sz="4000" dirty="0">
              <a:latin typeface="Palatino Linotype"/>
            </a:endParaRP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
        <p:nvSpPr>
          <p:cNvPr id="3" name="Subtitle 4">
            <a:extLst>
              <a:ext uri="{FF2B5EF4-FFF2-40B4-BE49-F238E27FC236}">
                <a16:creationId xmlns:a16="http://schemas.microsoft.com/office/drawing/2014/main" id="{8C0F648E-C4C1-25C1-85CF-D19B24C231B0}"/>
              </a:ext>
            </a:extLst>
          </p:cNvPr>
          <p:cNvSpPr>
            <a:spLocks noGrp="1"/>
          </p:cNvSpPr>
          <p:nvPr>
            <p:ph type="subTitle" idx="1"/>
          </p:nvPr>
        </p:nvSpPr>
        <p:spPr>
          <a:xfrm>
            <a:off x="0" y="3554361"/>
            <a:ext cx="12191998" cy="2241755"/>
          </a:xfrm>
        </p:spPr>
        <p:txBody>
          <a:bodyPr vert="horz" lIns="91440" tIns="45720" rIns="91440" bIns="45720" rtlCol="0" anchor="t">
            <a:noAutofit/>
          </a:bodyPr>
          <a:lstStyle/>
          <a:p>
            <a:endParaRPr lang="en-US"/>
          </a:p>
          <a:p>
            <a:r>
              <a:rPr lang="en-US">
                <a:latin typeface="Palatino Linotype"/>
              </a:rPr>
              <a:t>Division of Field Support and Services</a:t>
            </a:r>
            <a:br>
              <a:rPr lang="en-US"/>
            </a:br>
            <a:r>
              <a:rPr lang="en-US">
                <a:latin typeface="Palatino Linotype"/>
              </a:rPr>
              <a:t>Office of Comprehensive Support</a:t>
            </a:r>
          </a:p>
          <a:p>
            <a:r>
              <a:rPr lang="en-US">
                <a:latin typeface="Palatino Linotype"/>
              </a:rPr>
              <a:t>Fall 2023</a:t>
            </a:r>
          </a:p>
        </p:txBody>
      </p:sp>
    </p:spTree>
    <p:extLst>
      <p:ext uri="{BB962C8B-B14F-4D97-AF65-F5344CB8AC3E}">
        <p14:creationId xmlns:p14="http://schemas.microsoft.com/office/powerpoint/2010/main" val="282579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e chart with numbers and text&#10;&#10;Description automatically generated">
            <a:extLst>
              <a:ext uri="{FF2B5EF4-FFF2-40B4-BE49-F238E27FC236}">
                <a16:creationId xmlns:a16="http://schemas.microsoft.com/office/drawing/2014/main" id="{6D1AACF0-8144-0AE5-A677-F2B03838B2B3}"/>
              </a:ext>
            </a:extLst>
          </p:cNvPr>
          <p:cNvPicPr>
            <a:picLocks noGrp="1" noChangeAspect="1"/>
          </p:cNvPicPr>
          <p:nvPr>
            <p:ph sz="half" idx="4294967295"/>
          </p:nvPr>
        </p:nvPicPr>
        <p:blipFill rotWithShape="1">
          <a:blip r:embed="rId3"/>
          <a:srcRect l="15393" t="1977" r="13889" b="7062"/>
          <a:stretch/>
        </p:blipFill>
        <p:spPr>
          <a:xfrm>
            <a:off x="1259125" y="1271574"/>
            <a:ext cx="4545585" cy="4785149"/>
          </a:xfrm>
        </p:spPr>
      </p:pic>
      <p:pic>
        <p:nvPicPr>
          <p:cNvPr id="6" name="Content Placeholder 5" descr="A thermometer with numbers and a point&#10;&#10;Description automatically generated">
            <a:extLst>
              <a:ext uri="{FF2B5EF4-FFF2-40B4-BE49-F238E27FC236}">
                <a16:creationId xmlns:a16="http://schemas.microsoft.com/office/drawing/2014/main" id="{D933C229-D14B-AEC4-A039-EAF396E594C3}"/>
              </a:ext>
            </a:extLst>
          </p:cNvPr>
          <p:cNvPicPr>
            <a:picLocks noGrp="1" noChangeAspect="1"/>
          </p:cNvPicPr>
          <p:nvPr>
            <p:ph sz="half" idx="4294967295"/>
          </p:nvPr>
        </p:nvPicPr>
        <p:blipFill rotWithShape="1">
          <a:blip r:embed="rId4"/>
          <a:srcRect l="21682" t="648" r="7583" b="4862"/>
          <a:stretch/>
        </p:blipFill>
        <p:spPr>
          <a:xfrm>
            <a:off x="6253919" y="1527947"/>
            <a:ext cx="4252426" cy="4153359"/>
          </a:xfrm>
        </p:spPr>
      </p:pic>
      <p:sp>
        <p:nvSpPr>
          <p:cNvPr id="2" name="Title 1">
            <a:extLst>
              <a:ext uri="{FF2B5EF4-FFF2-40B4-BE49-F238E27FC236}">
                <a16:creationId xmlns:a16="http://schemas.microsoft.com/office/drawing/2014/main" id="{D139906D-1763-2B48-7CCF-AC542CD1D2A2}"/>
              </a:ext>
            </a:extLst>
          </p:cNvPr>
          <p:cNvSpPr>
            <a:spLocks noGrp="1"/>
          </p:cNvSpPr>
          <p:nvPr>
            <p:ph type="title"/>
          </p:nvPr>
        </p:nvSpPr>
        <p:spPr>
          <a:xfrm>
            <a:off x="1256841" y="378896"/>
            <a:ext cx="10096959" cy="747579"/>
          </a:xfrm>
        </p:spPr>
        <p:txBody>
          <a:bodyPr anchor="ctr">
            <a:normAutofit/>
          </a:bodyPr>
          <a:lstStyle/>
          <a:p>
            <a:r>
              <a:rPr lang="en-US" sz="4600">
                <a:latin typeface="Palatino Linotype"/>
              </a:rPr>
              <a:t>Summative Ratings (1/2) </a:t>
            </a:r>
          </a:p>
        </p:txBody>
      </p:sp>
      <p:sp>
        <p:nvSpPr>
          <p:cNvPr id="5" name="Slide Number Placeholder 4">
            <a:extLst>
              <a:ext uri="{FF2B5EF4-FFF2-40B4-BE49-F238E27FC236}">
                <a16:creationId xmlns:a16="http://schemas.microsoft.com/office/drawing/2014/main" id="{2E61F633-4AD3-F91E-1BB3-793FEE9F6176}"/>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dirty="0" smtClean="0"/>
              <a:pPr>
                <a:spcAft>
                  <a:spcPts val="600"/>
                </a:spcAft>
              </a:pPr>
              <a:t>10</a:t>
            </a:fld>
            <a:endParaRPr lang="en-US"/>
          </a:p>
        </p:txBody>
      </p:sp>
    </p:spTree>
    <p:extLst>
      <p:ext uri="{BB962C8B-B14F-4D97-AF65-F5344CB8AC3E}">
        <p14:creationId xmlns:p14="http://schemas.microsoft.com/office/powerpoint/2010/main" val="1806702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e chart with numbers and text&#10;&#10;Description automatically generated">
            <a:extLst>
              <a:ext uri="{FF2B5EF4-FFF2-40B4-BE49-F238E27FC236}">
                <a16:creationId xmlns:a16="http://schemas.microsoft.com/office/drawing/2014/main" id="{701D3348-6024-6895-F983-BE1E22B94EB3}"/>
              </a:ext>
            </a:extLst>
          </p:cNvPr>
          <p:cNvPicPr>
            <a:picLocks noChangeAspect="1"/>
          </p:cNvPicPr>
          <p:nvPr/>
        </p:nvPicPr>
        <p:blipFill rotWithShape="1">
          <a:blip r:embed="rId3"/>
          <a:srcRect l="19288" t="1812" r="18446" b="5797"/>
          <a:stretch/>
        </p:blipFill>
        <p:spPr>
          <a:xfrm>
            <a:off x="1256841" y="1227138"/>
            <a:ext cx="4225365" cy="4978285"/>
          </a:xfrm>
          <a:prstGeom prst="rect">
            <a:avLst/>
          </a:prstGeom>
        </p:spPr>
      </p:pic>
      <p:pic>
        <p:nvPicPr>
          <p:cNvPr id="6" name="Content Placeholder 5" descr="A thermometer with numbers and a point&#10;&#10;Description automatically generated">
            <a:extLst>
              <a:ext uri="{FF2B5EF4-FFF2-40B4-BE49-F238E27FC236}">
                <a16:creationId xmlns:a16="http://schemas.microsoft.com/office/drawing/2014/main" id="{D933C229-D14B-AEC4-A039-EAF396E594C3}"/>
              </a:ext>
            </a:extLst>
          </p:cNvPr>
          <p:cNvPicPr>
            <a:picLocks noGrp="1" noChangeAspect="1"/>
          </p:cNvPicPr>
          <p:nvPr>
            <p:ph sz="half" idx="4294967295"/>
          </p:nvPr>
        </p:nvPicPr>
        <p:blipFill rotWithShape="1">
          <a:blip r:embed="rId4"/>
          <a:srcRect l="21682" t="648" r="7583" b="4862"/>
          <a:stretch/>
        </p:blipFill>
        <p:spPr>
          <a:xfrm>
            <a:off x="6378575" y="1520825"/>
            <a:ext cx="4313238" cy="4216401"/>
          </a:xfrm>
        </p:spPr>
      </p:pic>
      <p:sp>
        <p:nvSpPr>
          <p:cNvPr id="2" name="Title 1">
            <a:extLst>
              <a:ext uri="{FF2B5EF4-FFF2-40B4-BE49-F238E27FC236}">
                <a16:creationId xmlns:a16="http://schemas.microsoft.com/office/drawing/2014/main" id="{D139906D-1763-2B48-7CCF-AC542CD1D2A2}"/>
              </a:ext>
            </a:extLst>
          </p:cNvPr>
          <p:cNvSpPr>
            <a:spLocks noGrp="1"/>
          </p:cNvSpPr>
          <p:nvPr>
            <p:ph type="title"/>
          </p:nvPr>
        </p:nvSpPr>
        <p:spPr>
          <a:xfrm>
            <a:off x="1256841" y="378896"/>
            <a:ext cx="10096959" cy="747579"/>
          </a:xfrm>
        </p:spPr>
        <p:txBody>
          <a:bodyPr anchor="ctr">
            <a:normAutofit/>
          </a:bodyPr>
          <a:lstStyle/>
          <a:p>
            <a:r>
              <a:rPr lang="en-US" sz="4600">
                <a:latin typeface="Palatino Linotype"/>
              </a:rPr>
              <a:t>Summative Ratings (2/2) </a:t>
            </a:r>
          </a:p>
        </p:txBody>
      </p:sp>
      <p:sp>
        <p:nvSpPr>
          <p:cNvPr id="5" name="Slide Number Placeholder 4">
            <a:extLst>
              <a:ext uri="{FF2B5EF4-FFF2-40B4-BE49-F238E27FC236}">
                <a16:creationId xmlns:a16="http://schemas.microsoft.com/office/drawing/2014/main" id="{2E61F633-4AD3-F91E-1BB3-793FEE9F6176}"/>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dirty="0" smtClean="0"/>
              <a:pPr>
                <a:spcAft>
                  <a:spcPts val="600"/>
                </a:spcAft>
              </a:pPr>
              <a:t>11</a:t>
            </a:fld>
            <a:endParaRPr lang="en-US"/>
          </a:p>
        </p:txBody>
      </p:sp>
      <p:pic>
        <p:nvPicPr>
          <p:cNvPr id="7" name="Picture 6" descr="A chart with numbers and symbols&#10;&#10;Description automatically generated">
            <a:extLst>
              <a:ext uri="{FF2B5EF4-FFF2-40B4-BE49-F238E27FC236}">
                <a16:creationId xmlns:a16="http://schemas.microsoft.com/office/drawing/2014/main" id="{DBF1E5C6-AB0A-54FB-8D7B-9874313E1E81}"/>
              </a:ext>
            </a:extLst>
          </p:cNvPr>
          <p:cNvPicPr>
            <a:picLocks noChangeAspect="1"/>
          </p:cNvPicPr>
          <p:nvPr/>
        </p:nvPicPr>
        <p:blipFill>
          <a:blip r:embed="rId5"/>
          <a:stretch>
            <a:fillRect/>
          </a:stretch>
        </p:blipFill>
        <p:spPr>
          <a:xfrm>
            <a:off x="8948791" y="2208944"/>
            <a:ext cx="2926421" cy="2260314"/>
          </a:xfrm>
          <a:prstGeom prst="rect">
            <a:avLst/>
          </a:prstGeom>
        </p:spPr>
      </p:pic>
    </p:spTree>
    <p:extLst>
      <p:ext uri="{BB962C8B-B14F-4D97-AF65-F5344CB8AC3E}">
        <p14:creationId xmlns:p14="http://schemas.microsoft.com/office/powerpoint/2010/main" val="4194366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8DCEB3-A0CB-4D47-B558-F0E64A2F7A4A}"/>
              </a:ext>
            </a:extLst>
          </p:cNvPr>
          <p:cNvSpPr>
            <a:spLocks noGrp="1"/>
          </p:cNvSpPr>
          <p:nvPr>
            <p:ph type="title"/>
          </p:nvPr>
        </p:nvSpPr>
        <p:spPr>
          <a:xfrm>
            <a:off x="1125868" y="416891"/>
            <a:ext cx="10096959" cy="729374"/>
          </a:xfrm>
        </p:spPr>
        <p:txBody>
          <a:bodyPr>
            <a:normAutofit/>
          </a:bodyPr>
          <a:lstStyle/>
          <a:p>
            <a:r>
              <a:rPr lang="en-US" sz="4000">
                <a:latin typeface="Palatino Linotype"/>
                <a:ea typeface="Calibri"/>
                <a:cs typeface="Times New Roman"/>
              </a:rPr>
              <a:t>What Does it Mean to be in "Status"?</a:t>
            </a:r>
            <a:endParaRPr lang="en-US" sz="4000">
              <a:latin typeface="Palatino Linotype"/>
            </a:endParaRPr>
          </a:p>
        </p:txBody>
      </p:sp>
      <p:sp>
        <p:nvSpPr>
          <p:cNvPr id="5" name="Content Placeholder 4">
            <a:extLst>
              <a:ext uri="{FF2B5EF4-FFF2-40B4-BE49-F238E27FC236}">
                <a16:creationId xmlns:a16="http://schemas.microsoft.com/office/drawing/2014/main" id="{FC71332B-9E8D-4FF3-88A8-FCA37AC9CE53}"/>
              </a:ext>
            </a:extLst>
          </p:cNvPr>
          <p:cNvSpPr>
            <a:spLocks noGrp="1"/>
          </p:cNvSpPr>
          <p:nvPr>
            <p:ph type="body" sz="quarter" idx="11"/>
          </p:nvPr>
        </p:nvSpPr>
        <p:spPr>
          <a:xfrm>
            <a:off x="411339" y="1222375"/>
            <a:ext cx="11609212" cy="4549776"/>
          </a:xfrm>
        </p:spPr>
        <p:txBody>
          <a:bodyPr vert="horz" lIns="91440" tIns="45720" rIns="822960" bIns="45720" rtlCol="0" anchor="t">
            <a:noAutofit/>
          </a:bodyPr>
          <a:lstStyle/>
          <a:p>
            <a:pPr>
              <a:spcAft>
                <a:spcPts val="600"/>
              </a:spcAft>
            </a:pPr>
            <a:endParaRPr lang="en-US" sz="3200"/>
          </a:p>
          <a:p>
            <a:pPr marL="0" indent="0">
              <a:spcAft>
                <a:spcPts val="600"/>
              </a:spcAft>
              <a:buNone/>
            </a:pPr>
            <a:endParaRPr lang="en-US">
              <a:latin typeface="Palatino Linotype"/>
            </a:endParaRPr>
          </a:p>
          <a:p>
            <a:pPr lvl="1">
              <a:spcAft>
                <a:spcPts val="600"/>
              </a:spcAft>
            </a:pPr>
            <a:endParaRPr lang="en-US">
              <a:latin typeface="Palatino Linotype"/>
            </a:endParaRPr>
          </a:p>
        </p:txBody>
      </p:sp>
      <p:sp>
        <p:nvSpPr>
          <p:cNvPr id="2" name="Slide Number Placeholder 1">
            <a:extLst>
              <a:ext uri="{FF2B5EF4-FFF2-40B4-BE49-F238E27FC236}">
                <a16:creationId xmlns:a16="http://schemas.microsoft.com/office/drawing/2014/main" id="{EBBEE9A3-0580-4FDD-A3F3-9B2E14F21966}"/>
              </a:ext>
            </a:extLst>
          </p:cNvPr>
          <p:cNvSpPr>
            <a:spLocks noGrp="1"/>
          </p:cNvSpPr>
          <p:nvPr>
            <p:ph type="sldNum" sz="quarter" idx="10"/>
          </p:nvPr>
        </p:nvSpPr>
        <p:spPr/>
        <p:txBody>
          <a:bodyPr/>
          <a:lstStyle/>
          <a:p>
            <a:fld id="{A3D1C70C-36A2-44FC-A083-98959550CFF4}" type="slidenum">
              <a:rPr lang="en-US" smtClean="0"/>
              <a:pPr/>
              <a:t>12</a:t>
            </a:fld>
            <a:endParaRPr lang="en-US"/>
          </a:p>
        </p:txBody>
      </p:sp>
      <p:sp>
        <p:nvSpPr>
          <p:cNvPr id="3" name="TextBox 2">
            <a:extLst>
              <a:ext uri="{FF2B5EF4-FFF2-40B4-BE49-F238E27FC236}">
                <a16:creationId xmlns:a16="http://schemas.microsoft.com/office/drawing/2014/main" id="{A1B8D03F-4724-29E6-4AFD-BFC1397E58D8}"/>
              </a:ext>
            </a:extLst>
          </p:cNvPr>
          <p:cNvSpPr txBox="1"/>
          <p:nvPr/>
        </p:nvSpPr>
        <p:spPr>
          <a:xfrm>
            <a:off x="296173" y="1360099"/>
            <a:ext cx="10720651" cy="49552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New Jersey's school accountability system identifies schools that are in need of comprehensive and targeted support as required by the "Every Student Succeeds Act" (ESSA).</a:t>
            </a:r>
            <a:endParaRPr lang="en-US"/>
          </a:p>
          <a:p>
            <a:pPr algn="ctr"/>
            <a:endParaRPr lang="en-US" sz="2000"/>
          </a:p>
          <a:p>
            <a:r>
              <a:rPr lang="en-US" sz="2000"/>
              <a:t>NJDOE will identify schools in the following three federal categories:</a:t>
            </a:r>
          </a:p>
          <a:p>
            <a:endParaRPr lang="en-US" sz="2000" b="1"/>
          </a:p>
          <a:p>
            <a:pPr marL="285750" indent="-285750">
              <a:buFont typeface="Arial"/>
              <a:buChar char="•"/>
            </a:pPr>
            <a:r>
              <a:rPr lang="en-US" sz="2000" b="1"/>
              <a:t>Comprehensive Support and Improvement (Overall Low Performing) </a:t>
            </a:r>
            <a:br>
              <a:rPr lang="en-US" sz="2000" b="1"/>
            </a:br>
            <a:r>
              <a:rPr lang="en-US" sz="2000"/>
              <a:t>Schools with a summative score in the bottom 5% of Title I schools.</a:t>
            </a:r>
          </a:p>
          <a:p>
            <a:endParaRPr lang="en-US" sz="2000"/>
          </a:p>
          <a:p>
            <a:pPr marL="285750" indent="-285750">
              <a:buFont typeface="Arial"/>
              <a:buChar char="•"/>
            </a:pPr>
            <a:r>
              <a:rPr lang="en-US" sz="2000" b="1"/>
              <a:t>Comprehensive Support and Improvement (Low Graduation Rate)</a:t>
            </a:r>
            <a:r>
              <a:rPr lang="en-US" sz="2000"/>
              <a:t> </a:t>
            </a:r>
            <a:br>
              <a:rPr lang="en-US" sz="2000"/>
            </a:br>
            <a:r>
              <a:rPr lang="en-US" sz="2000"/>
              <a:t>High schools with a four-year graduation rate of 67% or less</a:t>
            </a:r>
          </a:p>
          <a:p>
            <a:endParaRPr lang="en-US" sz="2000"/>
          </a:p>
          <a:p>
            <a:pPr marL="285750" indent="-285750">
              <a:buFont typeface="Arial"/>
              <a:buChar char="•"/>
            </a:pPr>
            <a:r>
              <a:rPr lang="en-US" sz="2000" b="1"/>
              <a:t>Targeted Support and Improvement (Low Performing Student Group)</a:t>
            </a:r>
            <a:br>
              <a:rPr lang="en-US" sz="2000" b="1"/>
            </a:br>
            <a:r>
              <a:rPr lang="en-US" sz="2000"/>
              <a:t>Schools with one or more student group with a summative score that would be in the bottom 5% of Title I schools</a:t>
            </a:r>
          </a:p>
          <a:p>
            <a:endParaRPr lang="en-US"/>
          </a:p>
          <a:p>
            <a:endParaRPr lang="en-US"/>
          </a:p>
        </p:txBody>
      </p:sp>
    </p:spTree>
    <p:extLst>
      <p:ext uri="{BB962C8B-B14F-4D97-AF65-F5344CB8AC3E}">
        <p14:creationId xmlns:p14="http://schemas.microsoft.com/office/powerpoint/2010/main" val="251688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FEF39-E4EB-D4EC-7979-D783029E29C2}"/>
              </a:ext>
            </a:extLst>
          </p:cNvPr>
          <p:cNvSpPr>
            <a:spLocks noGrp="1"/>
          </p:cNvSpPr>
          <p:nvPr>
            <p:ph type="title"/>
          </p:nvPr>
        </p:nvSpPr>
        <p:spPr>
          <a:xfrm>
            <a:off x="1256841" y="378896"/>
            <a:ext cx="10096959" cy="747579"/>
          </a:xfrm>
        </p:spPr>
        <p:txBody>
          <a:bodyPr anchor="ctr">
            <a:normAutofit/>
          </a:bodyPr>
          <a:lstStyle/>
          <a:p>
            <a:r>
              <a:rPr lang="en-US" sz="4000">
                <a:latin typeface="Palatino Linotype"/>
              </a:rPr>
              <a:t>Activity #1: Status Review and Reflection</a:t>
            </a:r>
          </a:p>
        </p:txBody>
      </p:sp>
      <p:sp>
        <p:nvSpPr>
          <p:cNvPr id="3" name="Text Placeholder 2">
            <a:extLst>
              <a:ext uri="{FF2B5EF4-FFF2-40B4-BE49-F238E27FC236}">
                <a16:creationId xmlns:a16="http://schemas.microsoft.com/office/drawing/2014/main" id="{61B0D98C-49E2-8C66-FB81-9BD8DEB297BC}"/>
              </a:ext>
            </a:extLst>
          </p:cNvPr>
          <p:cNvSpPr>
            <a:spLocks noGrp="1"/>
          </p:cNvSpPr>
          <p:nvPr>
            <p:ph sz="half" idx="1"/>
          </p:nvPr>
        </p:nvSpPr>
        <p:spPr>
          <a:xfrm>
            <a:off x="176270" y="1429017"/>
            <a:ext cx="5843530" cy="4498057"/>
          </a:xfrm>
        </p:spPr>
        <p:txBody>
          <a:bodyPr vert="horz" lIns="91440" tIns="45720" rIns="822960" bIns="45720" rtlCol="0" anchor="t">
            <a:normAutofit/>
          </a:bodyPr>
          <a:lstStyle/>
          <a:p>
            <a:pPr>
              <a:lnSpc>
                <a:spcPct val="98000"/>
              </a:lnSpc>
            </a:pPr>
            <a:r>
              <a:rPr lang="en-US" sz="2000">
                <a:latin typeface="Palatino Linotype"/>
              </a:rPr>
              <a:t>What were your initial impressions when you learned your school was designated as requiring Comprehensive or Targeted support? </a:t>
            </a:r>
          </a:p>
          <a:p>
            <a:pPr>
              <a:lnSpc>
                <a:spcPct val="98000"/>
              </a:lnSpc>
            </a:pPr>
            <a:r>
              <a:rPr lang="en-US" sz="2000">
                <a:latin typeface="Palatino Linotype"/>
              </a:rPr>
              <a:t>What opportunities have presented themselves or could present themselves because of this identification?</a:t>
            </a:r>
          </a:p>
        </p:txBody>
      </p:sp>
      <p:pic>
        <p:nvPicPr>
          <p:cNvPr id="5" name="Picture 4" descr="A light bulb drawn on a post-it note&#10;&#10;Description automatically generated">
            <a:extLst>
              <a:ext uri="{FF2B5EF4-FFF2-40B4-BE49-F238E27FC236}">
                <a16:creationId xmlns:a16="http://schemas.microsoft.com/office/drawing/2014/main" id="{9732B318-B394-9177-030E-75743BE0255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769392" y="1429016"/>
            <a:ext cx="4649149" cy="4498057"/>
          </a:xfrm>
          <a:prstGeom prst="rect">
            <a:avLst/>
          </a:prstGeom>
          <a:noFill/>
        </p:spPr>
      </p:pic>
      <p:sp>
        <p:nvSpPr>
          <p:cNvPr id="4" name="Slide Number Placeholder 3">
            <a:extLst>
              <a:ext uri="{FF2B5EF4-FFF2-40B4-BE49-F238E27FC236}">
                <a16:creationId xmlns:a16="http://schemas.microsoft.com/office/drawing/2014/main" id="{D4F4D34E-BE7D-47E6-3E15-805825431859}"/>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13</a:t>
            </a:fld>
            <a:endParaRPr lang="en-US"/>
          </a:p>
        </p:txBody>
      </p:sp>
    </p:spTree>
    <p:extLst>
      <p:ext uri="{BB962C8B-B14F-4D97-AF65-F5344CB8AC3E}">
        <p14:creationId xmlns:p14="http://schemas.microsoft.com/office/powerpoint/2010/main" val="3123922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783503"/>
            <a:ext cx="12191999" cy="1282447"/>
          </a:xfrm>
          <a:prstGeom prst="rect">
            <a:avLst/>
          </a:prstGeom>
        </p:spPr>
        <p:txBody>
          <a:bodyPr lIns="91440" tIns="45720" rIns="91440" bIns="45720" anchor="b"/>
          <a:lstStyle/>
          <a:p>
            <a:r>
              <a:rPr lang="en-US" sz="4000">
                <a:latin typeface="Palatino Linotype"/>
              </a:rPr>
              <a:t>Data 101</a:t>
            </a:r>
            <a:endParaRPr lang="en-US" sz="4000"/>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406877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7AE6-E251-56D6-0317-8A89476C19BA}"/>
              </a:ext>
            </a:extLst>
          </p:cNvPr>
          <p:cNvSpPr>
            <a:spLocks noGrp="1"/>
          </p:cNvSpPr>
          <p:nvPr>
            <p:ph type="title"/>
          </p:nvPr>
        </p:nvSpPr>
        <p:spPr>
          <a:xfrm>
            <a:off x="1250951" y="393002"/>
            <a:ext cx="10102849" cy="765339"/>
          </a:xfrm>
        </p:spPr>
        <p:txBody>
          <a:bodyPr anchor="b">
            <a:normAutofit/>
          </a:bodyPr>
          <a:lstStyle/>
          <a:p>
            <a:r>
              <a:rPr lang="en-US" sz="4000">
                <a:latin typeface="Palatino Linotype"/>
              </a:rPr>
              <a:t>What is Data?</a:t>
            </a:r>
          </a:p>
        </p:txBody>
      </p:sp>
      <p:pic>
        <p:nvPicPr>
          <p:cNvPr id="14" name="Picture 13" descr="Free stock photo of #blue marbles">
            <a:extLst>
              <a:ext uri="{FF2B5EF4-FFF2-40B4-BE49-F238E27FC236}">
                <a16:creationId xmlns:a16="http://schemas.microsoft.com/office/drawing/2014/main" id="{BCAA8054-788C-1950-4331-023BBD80CA20}"/>
              </a:ext>
            </a:extLst>
          </p:cNvPr>
          <p:cNvPicPr>
            <a:picLocks noChangeAspect="1"/>
          </p:cNvPicPr>
          <p:nvPr/>
        </p:nvPicPr>
        <p:blipFill rotWithShape="1">
          <a:blip r:embed="rId3"/>
          <a:srcRect l="5900" r="4769"/>
          <a:stretch/>
        </p:blipFill>
        <p:spPr>
          <a:xfrm>
            <a:off x="199094" y="1602606"/>
            <a:ext cx="5563517" cy="4157181"/>
          </a:xfrm>
          <a:prstGeom prst="rect">
            <a:avLst/>
          </a:prstGeom>
          <a:noFill/>
        </p:spPr>
      </p:pic>
      <p:sp>
        <p:nvSpPr>
          <p:cNvPr id="3" name="Text Placeholder 2">
            <a:extLst>
              <a:ext uri="{FF2B5EF4-FFF2-40B4-BE49-F238E27FC236}">
                <a16:creationId xmlns:a16="http://schemas.microsoft.com/office/drawing/2014/main" id="{C4ACB13A-EB08-3960-AD41-DB1AA4CE85E1}"/>
              </a:ext>
            </a:extLst>
          </p:cNvPr>
          <p:cNvSpPr>
            <a:spLocks noGrp="1"/>
          </p:cNvSpPr>
          <p:nvPr>
            <p:ph type="body" sz="half" idx="2"/>
          </p:nvPr>
        </p:nvSpPr>
        <p:spPr>
          <a:xfrm>
            <a:off x="5872655" y="1601012"/>
            <a:ext cx="6180366" cy="4530704"/>
          </a:xfrm>
        </p:spPr>
        <p:txBody>
          <a:bodyPr vert="horz" lIns="91440" tIns="45720" rIns="822960" bIns="45720" rtlCol="0" anchor="t">
            <a:noAutofit/>
          </a:bodyPr>
          <a:lstStyle/>
          <a:p>
            <a:pPr>
              <a:lnSpc>
                <a:spcPct val="100000"/>
              </a:lnSpc>
              <a:spcAft>
                <a:spcPts val="0"/>
              </a:spcAft>
            </a:pPr>
            <a:r>
              <a:rPr lang="en-US" sz="2000">
                <a:latin typeface="Palatino Linotype"/>
              </a:rPr>
              <a:t>Data is information. It can be quantitative, meaning in the form of </a:t>
            </a:r>
            <a:r>
              <a:rPr lang="en-US" sz="2000" b="1">
                <a:latin typeface="Palatino Linotype"/>
              </a:rPr>
              <a:t>numbers</a:t>
            </a:r>
            <a:r>
              <a:rPr lang="en-US" sz="2000">
                <a:latin typeface="Palatino Linotype"/>
              </a:rPr>
              <a:t> (counting more specifically), or qualitative, meaning data that </a:t>
            </a:r>
            <a:r>
              <a:rPr lang="en-US" sz="2000" b="1">
                <a:latin typeface="Palatino Linotype"/>
              </a:rPr>
              <a:t>describes and characterizes. </a:t>
            </a:r>
            <a:r>
              <a:rPr lang="en-US" sz="2000">
                <a:latin typeface="Palatino Linotype"/>
              </a:rPr>
              <a:t>Both types are descriptive.  </a:t>
            </a:r>
            <a:endParaRPr lang="en-US" sz="2000"/>
          </a:p>
          <a:p>
            <a:pPr>
              <a:lnSpc>
                <a:spcPct val="100000"/>
              </a:lnSpc>
              <a:spcAft>
                <a:spcPts val="0"/>
              </a:spcAft>
            </a:pPr>
            <a:r>
              <a:rPr lang="en-US" sz="2000" b="1" u="sng">
                <a:latin typeface="Palatino Linotype"/>
              </a:rPr>
              <a:t>For example: </a:t>
            </a:r>
            <a:endParaRPr lang="en-US" sz="2000" b="1" u="sng"/>
          </a:p>
          <a:p>
            <a:pPr>
              <a:lnSpc>
                <a:spcPct val="100000"/>
              </a:lnSpc>
              <a:spcAft>
                <a:spcPts val="0"/>
              </a:spcAft>
            </a:pPr>
            <a:r>
              <a:rPr lang="en-US" sz="2000">
                <a:latin typeface="Palatino Linotype"/>
              </a:rPr>
              <a:t>•There are twenty marbles. (“twenty” is quantitative)</a:t>
            </a:r>
          </a:p>
          <a:p>
            <a:pPr>
              <a:lnSpc>
                <a:spcPct val="100000"/>
              </a:lnSpc>
              <a:spcAft>
                <a:spcPts val="0"/>
              </a:spcAft>
            </a:pPr>
            <a:r>
              <a:rPr lang="en-US" sz="2000">
                <a:latin typeface="Palatino Linotype"/>
              </a:rPr>
              <a:t>•There are twenty blue marbles. (“twenty” is quantitative, “blue” is qualitative).</a:t>
            </a:r>
          </a:p>
          <a:p>
            <a:pPr>
              <a:lnSpc>
                <a:spcPct val="100000"/>
              </a:lnSpc>
              <a:spcAft>
                <a:spcPts val="0"/>
              </a:spcAft>
            </a:pPr>
            <a:r>
              <a:rPr lang="en-US" sz="2000">
                <a:latin typeface="Palatino Linotype"/>
              </a:rPr>
              <a:t>•Both quantitative and qualitative data can be invaluable resources for school improvement.</a:t>
            </a:r>
          </a:p>
          <a:p>
            <a:pPr>
              <a:lnSpc>
                <a:spcPct val="98000"/>
              </a:lnSpc>
            </a:pPr>
            <a:endParaRPr lang="en-US" sz="2000"/>
          </a:p>
        </p:txBody>
      </p:sp>
      <p:sp>
        <p:nvSpPr>
          <p:cNvPr id="4" name="Slide Number Placeholder 3">
            <a:extLst>
              <a:ext uri="{FF2B5EF4-FFF2-40B4-BE49-F238E27FC236}">
                <a16:creationId xmlns:a16="http://schemas.microsoft.com/office/drawing/2014/main" id="{DF420193-3FA9-4541-C0A1-586AC5137C8E}"/>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dirty="0" smtClean="0"/>
              <a:pPr>
                <a:spcAft>
                  <a:spcPts val="600"/>
                </a:spcAft>
              </a:pPr>
              <a:t>15</a:t>
            </a:fld>
            <a:endParaRPr lang="en-US"/>
          </a:p>
        </p:txBody>
      </p:sp>
    </p:spTree>
    <p:extLst>
      <p:ext uri="{BB962C8B-B14F-4D97-AF65-F5344CB8AC3E}">
        <p14:creationId xmlns:p14="http://schemas.microsoft.com/office/powerpoint/2010/main" val="2917728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7AE6-E251-56D6-0317-8A89476C19BA}"/>
              </a:ext>
            </a:extLst>
          </p:cNvPr>
          <p:cNvSpPr>
            <a:spLocks noGrp="1"/>
          </p:cNvSpPr>
          <p:nvPr>
            <p:ph type="title"/>
          </p:nvPr>
        </p:nvSpPr>
        <p:spPr>
          <a:xfrm>
            <a:off x="1250951" y="195934"/>
            <a:ext cx="10102849" cy="962407"/>
          </a:xfrm>
        </p:spPr>
        <p:txBody>
          <a:bodyPr anchor="b">
            <a:normAutofit/>
          </a:bodyPr>
          <a:lstStyle/>
          <a:p>
            <a:r>
              <a:rPr lang="en-US" sz="4000">
                <a:latin typeface="Palatino Linotype"/>
              </a:rPr>
              <a:t>Formative vs. Summative Data</a:t>
            </a:r>
            <a:endParaRPr lang="en-US" sz="4000"/>
          </a:p>
        </p:txBody>
      </p:sp>
      <p:sp>
        <p:nvSpPr>
          <p:cNvPr id="3" name="Text Placeholder 2">
            <a:extLst>
              <a:ext uri="{FF2B5EF4-FFF2-40B4-BE49-F238E27FC236}">
                <a16:creationId xmlns:a16="http://schemas.microsoft.com/office/drawing/2014/main" id="{C4ACB13A-EB08-3960-AD41-DB1AA4CE85E1}"/>
              </a:ext>
            </a:extLst>
          </p:cNvPr>
          <p:cNvSpPr>
            <a:spLocks noGrp="1"/>
          </p:cNvSpPr>
          <p:nvPr>
            <p:ph type="body" sz="half" idx="2"/>
          </p:nvPr>
        </p:nvSpPr>
        <p:spPr>
          <a:xfrm>
            <a:off x="5715000" y="1668293"/>
            <a:ext cx="6096563" cy="3993642"/>
          </a:xfrm>
        </p:spPr>
        <p:txBody>
          <a:bodyPr vert="horz" lIns="91440" tIns="45720" rIns="822960" bIns="45720" rtlCol="0" anchor="t">
            <a:normAutofit/>
          </a:bodyPr>
          <a:lstStyle/>
          <a:p>
            <a:pPr>
              <a:lnSpc>
                <a:spcPct val="98000"/>
              </a:lnSpc>
            </a:pPr>
            <a:r>
              <a:rPr lang="en-US" sz="2000" b="1" u="sng">
                <a:latin typeface="Palatino Linotype"/>
              </a:rPr>
              <a:t>Formative data</a:t>
            </a:r>
            <a:r>
              <a:rPr lang="en-US" sz="2000">
                <a:latin typeface="Palatino Linotype"/>
              </a:rPr>
              <a:t> is gleaned from quizzes/tests and other assessments at a regular interval.  This data should be used to guide instruction and intervention strategies.</a:t>
            </a:r>
            <a:endParaRPr lang="en-US"/>
          </a:p>
          <a:p>
            <a:pPr>
              <a:lnSpc>
                <a:spcPct val="98000"/>
              </a:lnSpc>
            </a:pPr>
            <a:r>
              <a:rPr lang="en-US" sz="2000" b="1" u="sng">
                <a:latin typeface="Palatino Linotype"/>
              </a:rPr>
              <a:t>Summative data</a:t>
            </a:r>
            <a:r>
              <a:rPr lang="en-US" sz="2000">
                <a:latin typeface="Palatino Linotype"/>
              </a:rPr>
              <a:t>, like NJSLA and others are given less frequently, only once per year in the case of the latter.  </a:t>
            </a:r>
            <a:endParaRPr lang="en-US" sz="2000"/>
          </a:p>
          <a:p>
            <a:pPr>
              <a:lnSpc>
                <a:spcPct val="98000"/>
              </a:lnSpc>
            </a:pPr>
            <a:r>
              <a:rPr lang="en-US" sz="2000">
                <a:latin typeface="Palatino Linotype"/>
              </a:rPr>
              <a:t>Both formative and summative data give valuable insight to school improvement progress.</a:t>
            </a:r>
          </a:p>
          <a:p>
            <a:pPr>
              <a:lnSpc>
                <a:spcPct val="98000"/>
              </a:lnSpc>
            </a:pPr>
            <a:endParaRPr lang="en-US" sz="2000"/>
          </a:p>
        </p:txBody>
      </p:sp>
      <p:sp>
        <p:nvSpPr>
          <p:cNvPr id="4" name="Slide Number Placeholder 3">
            <a:extLst>
              <a:ext uri="{FF2B5EF4-FFF2-40B4-BE49-F238E27FC236}">
                <a16:creationId xmlns:a16="http://schemas.microsoft.com/office/drawing/2014/main" id="{DF420193-3FA9-4541-C0A1-586AC5137C8E}"/>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dirty="0" smtClean="0"/>
              <a:pPr>
                <a:spcAft>
                  <a:spcPts val="600"/>
                </a:spcAft>
              </a:pPr>
              <a:t>16</a:t>
            </a:fld>
            <a:endParaRPr lang="en-US"/>
          </a:p>
        </p:txBody>
      </p:sp>
      <p:pic>
        <p:nvPicPr>
          <p:cNvPr id="5" name="Picture 4" descr="A magnifying glass with a black handle&#10;&#10;Description automatically generated">
            <a:extLst>
              <a:ext uri="{FF2B5EF4-FFF2-40B4-BE49-F238E27FC236}">
                <a16:creationId xmlns:a16="http://schemas.microsoft.com/office/drawing/2014/main" id="{347CD125-E580-5C50-9B30-26802749F32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4258" y="1664092"/>
            <a:ext cx="4999814" cy="4001218"/>
          </a:xfrm>
          <a:prstGeom prst="rect">
            <a:avLst/>
          </a:prstGeom>
        </p:spPr>
      </p:pic>
    </p:spTree>
    <p:extLst>
      <p:ext uri="{BB962C8B-B14F-4D97-AF65-F5344CB8AC3E}">
        <p14:creationId xmlns:p14="http://schemas.microsoft.com/office/powerpoint/2010/main" val="4185619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8DCEB3-A0CB-4D47-B558-F0E64A2F7A4A}"/>
              </a:ext>
            </a:extLst>
          </p:cNvPr>
          <p:cNvSpPr>
            <a:spLocks noGrp="1"/>
          </p:cNvSpPr>
          <p:nvPr>
            <p:ph type="title"/>
          </p:nvPr>
        </p:nvSpPr>
        <p:spPr>
          <a:xfrm>
            <a:off x="1256841" y="378896"/>
            <a:ext cx="10096959" cy="747579"/>
          </a:xfrm>
        </p:spPr>
        <p:txBody>
          <a:bodyPr anchor="ctr">
            <a:normAutofit/>
          </a:bodyPr>
          <a:lstStyle/>
          <a:p>
            <a:r>
              <a:rPr lang="en-US" sz="4000">
                <a:latin typeface="Palatino Linotype"/>
              </a:rPr>
              <a:t>Activity #2: What Data is Available?  (1/2) </a:t>
            </a:r>
          </a:p>
        </p:txBody>
      </p:sp>
      <p:pic>
        <p:nvPicPr>
          <p:cNvPr id="3" name="Picture 2" descr="A white sign with black text&#10;&#10;Description automatically generated">
            <a:extLst>
              <a:ext uri="{FF2B5EF4-FFF2-40B4-BE49-F238E27FC236}">
                <a16:creationId xmlns:a16="http://schemas.microsoft.com/office/drawing/2014/main" id="{D94C1DFD-F2A0-0DFC-7ABC-FEB6F8D85ED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5971" r="7637"/>
          <a:stretch/>
        </p:blipFill>
        <p:spPr>
          <a:xfrm>
            <a:off x="176270" y="1429017"/>
            <a:ext cx="5843530" cy="4498057"/>
          </a:xfrm>
          <a:prstGeom prst="rect">
            <a:avLst/>
          </a:prstGeom>
          <a:noFill/>
        </p:spPr>
      </p:pic>
      <p:sp>
        <p:nvSpPr>
          <p:cNvPr id="5" name="Content Placeholder 4">
            <a:extLst>
              <a:ext uri="{FF2B5EF4-FFF2-40B4-BE49-F238E27FC236}">
                <a16:creationId xmlns:a16="http://schemas.microsoft.com/office/drawing/2014/main" id="{FC71332B-9E8D-4FF3-88A8-FCA37AC9CE53}"/>
              </a:ext>
            </a:extLst>
          </p:cNvPr>
          <p:cNvSpPr>
            <a:spLocks noGrp="1"/>
          </p:cNvSpPr>
          <p:nvPr>
            <p:ph sz="half" idx="13"/>
          </p:nvPr>
        </p:nvSpPr>
        <p:spPr>
          <a:xfrm>
            <a:off x="6172202" y="1429016"/>
            <a:ext cx="5843530" cy="4498057"/>
          </a:xfrm>
        </p:spPr>
        <p:txBody>
          <a:bodyPr vert="horz" lIns="91440" tIns="45720" rIns="822960" bIns="45720" rtlCol="0" anchor="t">
            <a:normAutofit/>
          </a:bodyPr>
          <a:lstStyle/>
          <a:p>
            <a:pPr marL="0" indent="0">
              <a:lnSpc>
                <a:spcPct val="98000"/>
              </a:lnSpc>
              <a:buNone/>
            </a:pPr>
            <a:endParaRPr lang="en-US" sz="2000"/>
          </a:p>
          <a:p>
            <a:pPr marL="0" indent="0">
              <a:lnSpc>
                <a:spcPct val="98000"/>
              </a:lnSpc>
              <a:buNone/>
            </a:pPr>
            <a:endParaRPr lang="en-US" sz="2000"/>
          </a:p>
          <a:p>
            <a:pPr marL="0" indent="0">
              <a:lnSpc>
                <a:spcPct val="98000"/>
              </a:lnSpc>
              <a:buNone/>
            </a:pPr>
            <a:r>
              <a:rPr lang="en-US" sz="2000">
                <a:latin typeface="Palatino Linotype"/>
              </a:rPr>
              <a:t>Take a moment to list all the data sets that are available to you.</a:t>
            </a:r>
            <a:endParaRPr lang="en-US" sz="2000"/>
          </a:p>
          <a:p>
            <a:pPr lvl="1">
              <a:lnSpc>
                <a:spcPct val="98000"/>
              </a:lnSpc>
              <a:spcAft>
                <a:spcPts val="600"/>
              </a:spcAft>
            </a:pPr>
            <a:endParaRPr lang="en-US" sz="2000"/>
          </a:p>
        </p:txBody>
      </p:sp>
      <p:sp>
        <p:nvSpPr>
          <p:cNvPr id="2" name="Slide Number Placeholder 1">
            <a:extLst>
              <a:ext uri="{FF2B5EF4-FFF2-40B4-BE49-F238E27FC236}">
                <a16:creationId xmlns:a16="http://schemas.microsoft.com/office/drawing/2014/main" id="{EBBEE9A3-0580-4FDD-A3F3-9B2E14F21966}"/>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17</a:t>
            </a:fld>
            <a:endParaRPr lang="en-US"/>
          </a:p>
        </p:txBody>
      </p:sp>
      <p:sp>
        <p:nvSpPr>
          <p:cNvPr id="6" name="TextBox 5">
            <a:extLst>
              <a:ext uri="{FF2B5EF4-FFF2-40B4-BE49-F238E27FC236}">
                <a16:creationId xmlns:a16="http://schemas.microsoft.com/office/drawing/2014/main" id="{0BEA1920-34AC-5414-0AE6-239D9FCCA380}"/>
              </a:ext>
            </a:extLst>
          </p:cNvPr>
          <p:cNvSpPr txBox="1"/>
          <p:nvPr/>
        </p:nvSpPr>
        <p:spPr>
          <a:xfrm>
            <a:off x="3416203" y="5727019"/>
            <a:ext cx="2603597"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655439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DF39D3-6C05-05EA-A6EC-8A39159DBF0A}"/>
              </a:ext>
            </a:extLst>
          </p:cNvPr>
          <p:cNvSpPr>
            <a:spLocks noGrp="1"/>
          </p:cNvSpPr>
          <p:nvPr>
            <p:ph type="title"/>
          </p:nvPr>
        </p:nvSpPr>
        <p:spPr/>
        <p:txBody>
          <a:bodyPr/>
          <a:lstStyle/>
          <a:p>
            <a:r>
              <a:rPr kumimoji="0" lang="en-US" sz="4000" b="1" i="0" u="none" strike="noStrike" kern="1200" cap="none" spc="0" normalizeH="0" baseline="0" noProof="0">
                <a:ln>
                  <a:noFill/>
                </a:ln>
                <a:solidFill>
                  <a:srgbClr val="6E2405"/>
                </a:solidFill>
                <a:effectLst/>
                <a:uLnTx/>
                <a:uFillTx/>
                <a:latin typeface="Palatino Linotype"/>
                <a:ea typeface="+mj-ea"/>
                <a:cs typeface="+mj-cs"/>
              </a:rPr>
              <a:t>Activity #2: What Data is Available? (2/2)</a:t>
            </a:r>
            <a:endParaRPr lang="en-US"/>
          </a:p>
        </p:txBody>
      </p:sp>
      <p:graphicFrame>
        <p:nvGraphicFramePr>
          <p:cNvPr id="9" name="Table 9">
            <a:extLst>
              <a:ext uri="{FF2B5EF4-FFF2-40B4-BE49-F238E27FC236}">
                <a16:creationId xmlns:a16="http://schemas.microsoft.com/office/drawing/2014/main" id="{0CCC90A6-95EA-057A-B792-F715959094D0}"/>
              </a:ext>
            </a:extLst>
          </p:cNvPr>
          <p:cNvGraphicFramePr>
            <a:graphicFrameLocks noGrp="1"/>
          </p:cNvGraphicFramePr>
          <p:nvPr>
            <p:ph type="tbl" sz="quarter" idx="12"/>
            <p:extLst>
              <p:ext uri="{D42A27DB-BD31-4B8C-83A1-F6EECF244321}">
                <p14:modId xmlns:p14="http://schemas.microsoft.com/office/powerpoint/2010/main" val="2995968931"/>
              </p:ext>
            </p:extLst>
          </p:nvPr>
        </p:nvGraphicFramePr>
        <p:xfrm>
          <a:off x="558261" y="1256742"/>
          <a:ext cx="10376898" cy="4870187"/>
        </p:xfrm>
        <a:graphic>
          <a:graphicData uri="http://schemas.openxmlformats.org/drawingml/2006/table">
            <a:tbl>
              <a:tblPr firstRow="1" bandRow="1">
                <a:tableStyleId>{5C22544A-7EE6-4342-B048-85BDC9FD1C3A}</a:tableStyleId>
              </a:tblPr>
              <a:tblGrid>
                <a:gridCol w="2231416">
                  <a:extLst>
                    <a:ext uri="{9D8B030D-6E8A-4147-A177-3AD203B41FA5}">
                      <a16:colId xmlns:a16="http://schemas.microsoft.com/office/drawing/2014/main" val="1614879513"/>
                    </a:ext>
                  </a:extLst>
                </a:gridCol>
                <a:gridCol w="2221938">
                  <a:extLst>
                    <a:ext uri="{9D8B030D-6E8A-4147-A177-3AD203B41FA5}">
                      <a16:colId xmlns:a16="http://schemas.microsoft.com/office/drawing/2014/main" val="2652944760"/>
                    </a:ext>
                  </a:extLst>
                </a:gridCol>
                <a:gridCol w="2961772">
                  <a:extLst>
                    <a:ext uri="{9D8B030D-6E8A-4147-A177-3AD203B41FA5}">
                      <a16:colId xmlns:a16="http://schemas.microsoft.com/office/drawing/2014/main" val="3835598620"/>
                    </a:ext>
                  </a:extLst>
                </a:gridCol>
                <a:gridCol w="2961772">
                  <a:extLst>
                    <a:ext uri="{9D8B030D-6E8A-4147-A177-3AD203B41FA5}">
                      <a16:colId xmlns:a16="http://schemas.microsoft.com/office/drawing/2014/main" val="3548964971"/>
                    </a:ext>
                  </a:extLst>
                </a:gridCol>
              </a:tblGrid>
              <a:tr h="885085">
                <a:tc>
                  <a:txBody>
                    <a:bodyPr/>
                    <a:lstStyle/>
                    <a:p>
                      <a:pPr algn="ctr"/>
                      <a:r>
                        <a:rPr lang="en-US" sz="1600"/>
                        <a:t>Are Students Learning?</a:t>
                      </a:r>
                    </a:p>
                  </a:txBody>
                  <a:tcPr/>
                </a:tc>
                <a:tc>
                  <a:txBody>
                    <a:bodyPr/>
                    <a:lstStyle/>
                    <a:p>
                      <a:pPr algn="ctr"/>
                      <a:r>
                        <a:rPr lang="en-US" sz="1600"/>
                        <a:t>Are Students Connected and Engaged?</a:t>
                      </a:r>
                    </a:p>
                  </a:txBody>
                  <a:tcPr/>
                </a:tc>
                <a:tc>
                  <a:txBody>
                    <a:bodyPr/>
                    <a:lstStyle/>
                    <a:p>
                      <a:r>
                        <a:rPr lang="en-US" sz="1600"/>
                        <a:t>Are Teachers/Staff Engaged and Productive?</a:t>
                      </a:r>
                    </a:p>
                  </a:txBody>
                  <a:tcPr/>
                </a:tc>
                <a:tc>
                  <a:txBody>
                    <a:bodyPr/>
                    <a:lstStyle/>
                    <a:p>
                      <a:r>
                        <a:rPr lang="en-US" sz="1600"/>
                        <a:t>Are Parents and Community Engaged and Supportive?</a:t>
                      </a:r>
                    </a:p>
                  </a:txBody>
                  <a:tcPr/>
                </a:tc>
                <a:extLst>
                  <a:ext uri="{0D108BD9-81ED-4DB2-BD59-A6C34878D82A}">
                    <a16:rowId xmlns:a16="http://schemas.microsoft.com/office/drawing/2014/main" val="476507932"/>
                  </a:ext>
                </a:extLst>
              </a:tr>
              <a:tr h="619561">
                <a:tc>
                  <a:txBody>
                    <a:bodyPr/>
                    <a:lstStyle/>
                    <a:p>
                      <a:r>
                        <a:rPr lang="en-US" sz="1600"/>
                        <a:t>State Assessment Data/NJSLA</a:t>
                      </a:r>
                    </a:p>
                  </a:txBody>
                  <a:tcPr/>
                </a:tc>
                <a:tc>
                  <a:txBody>
                    <a:bodyPr/>
                    <a:lstStyle/>
                    <a:p>
                      <a:r>
                        <a:rPr lang="en-US" sz="1600"/>
                        <a:t>Disciplinary Actions</a:t>
                      </a:r>
                    </a:p>
                  </a:txBody>
                  <a:tcPr/>
                </a:tc>
                <a:tc>
                  <a:txBody>
                    <a:bodyPr/>
                    <a:lstStyle/>
                    <a:p>
                      <a:r>
                        <a:rPr lang="en-US" sz="1600"/>
                        <a:t>Teacher Attendance</a:t>
                      </a:r>
                    </a:p>
                  </a:txBody>
                  <a:tcPr/>
                </a:tc>
                <a:tc>
                  <a:txBody>
                    <a:bodyPr/>
                    <a:lstStyle/>
                    <a:p>
                      <a:r>
                        <a:rPr lang="en-US" sz="1600"/>
                        <a:t>Parent/Teacher Conference Participation</a:t>
                      </a:r>
                    </a:p>
                  </a:txBody>
                  <a:tcPr/>
                </a:tc>
                <a:extLst>
                  <a:ext uri="{0D108BD9-81ED-4DB2-BD59-A6C34878D82A}">
                    <a16:rowId xmlns:a16="http://schemas.microsoft.com/office/drawing/2014/main" val="19975788"/>
                  </a:ext>
                </a:extLst>
              </a:tr>
              <a:tr h="619561">
                <a:tc>
                  <a:txBody>
                    <a:bodyPr/>
                    <a:lstStyle/>
                    <a:p>
                      <a:r>
                        <a:rPr lang="en-US" sz="1600"/>
                        <a:t>District Wide Assessments</a:t>
                      </a:r>
                    </a:p>
                  </a:txBody>
                  <a:tcPr/>
                </a:tc>
                <a:tc>
                  <a:txBody>
                    <a:bodyPr/>
                    <a:lstStyle/>
                    <a:p>
                      <a:r>
                        <a:rPr lang="en-US" sz="1600"/>
                        <a:t>Attendance</a:t>
                      </a:r>
                    </a:p>
                  </a:txBody>
                  <a:tcPr/>
                </a:tc>
                <a:tc>
                  <a:txBody>
                    <a:bodyPr/>
                    <a:lstStyle/>
                    <a:p>
                      <a:r>
                        <a:rPr lang="en-US" sz="1600"/>
                        <a:t>Professional Development Participation</a:t>
                      </a:r>
                    </a:p>
                  </a:txBody>
                  <a:tcPr/>
                </a:tc>
                <a:tc>
                  <a:txBody>
                    <a:bodyPr/>
                    <a:lstStyle/>
                    <a:p>
                      <a:r>
                        <a:rPr lang="en-US" sz="1600"/>
                        <a:t>Parent Survey Results</a:t>
                      </a:r>
                    </a:p>
                  </a:txBody>
                  <a:tcPr/>
                </a:tc>
                <a:extLst>
                  <a:ext uri="{0D108BD9-81ED-4DB2-BD59-A6C34878D82A}">
                    <a16:rowId xmlns:a16="http://schemas.microsoft.com/office/drawing/2014/main" val="3850597222"/>
                  </a:ext>
                </a:extLst>
              </a:tr>
              <a:tr h="885086">
                <a:tc>
                  <a:txBody>
                    <a:bodyPr/>
                    <a:lstStyle/>
                    <a:p>
                      <a:r>
                        <a:rPr lang="en-US" sz="1600"/>
                        <a:t>Curriculum Based Classroom Assessments</a:t>
                      </a:r>
                    </a:p>
                  </a:txBody>
                  <a:tcPr/>
                </a:tc>
                <a:tc>
                  <a:txBody>
                    <a:bodyPr/>
                    <a:lstStyle/>
                    <a:p>
                      <a:r>
                        <a:rPr lang="en-US" sz="1600"/>
                        <a:t>Truancy</a:t>
                      </a:r>
                    </a:p>
                  </a:txBody>
                  <a:tcPr/>
                </a:tc>
                <a:tc>
                  <a:txBody>
                    <a:bodyPr/>
                    <a:lstStyle/>
                    <a:p>
                      <a:r>
                        <a:rPr lang="en-US" sz="1600"/>
                        <a:t>Climate and Culture Survey Results</a:t>
                      </a:r>
                    </a:p>
                  </a:txBody>
                  <a:tcPr/>
                </a:tc>
                <a:tc>
                  <a:txBody>
                    <a:bodyPr/>
                    <a:lstStyle/>
                    <a:p>
                      <a:r>
                        <a:rPr lang="en-US" sz="1600"/>
                        <a:t>Parent Volunteers through an established PTSO or PTA</a:t>
                      </a:r>
                    </a:p>
                  </a:txBody>
                  <a:tcPr/>
                </a:tc>
                <a:extLst>
                  <a:ext uri="{0D108BD9-81ED-4DB2-BD59-A6C34878D82A}">
                    <a16:rowId xmlns:a16="http://schemas.microsoft.com/office/drawing/2014/main" val="1756485961"/>
                  </a:ext>
                </a:extLst>
              </a:tr>
              <a:tr h="619561">
                <a:tc>
                  <a:txBody>
                    <a:bodyPr/>
                    <a:lstStyle/>
                    <a:p>
                      <a:r>
                        <a:rPr lang="en-US" sz="1600"/>
                        <a:t>Collaborative Analysis of Student Work</a:t>
                      </a:r>
                    </a:p>
                  </a:txBody>
                  <a:tcPr/>
                </a:tc>
                <a:tc>
                  <a:txBody>
                    <a:bodyPr/>
                    <a:lstStyle/>
                    <a:p>
                      <a:r>
                        <a:rPr lang="en-US" sz="1600"/>
                        <a:t>Graduation/Drop Out Rates</a:t>
                      </a:r>
                    </a:p>
                  </a:txBody>
                  <a:tcPr/>
                </a:tc>
                <a:tc>
                  <a:txBody>
                    <a:bodyPr/>
                    <a:lstStyle/>
                    <a:p>
                      <a:r>
                        <a:rPr lang="en-US" sz="1600"/>
                        <a:t>Teacher Observation Data</a:t>
                      </a:r>
                    </a:p>
                  </a:txBody>
                  <a:tcPr/>
                </a:tc>
                <a:tc>
                  <a:txBody>
                    <a:bodyPr/>
                    <a:lstStyle/>
                    <a:p>
                      <a:endParaRPr lang="en-US" sz="1600"/>
                    </a:p>
                  </a:txBody>
                  <a:tcPr/>
                </a:tc>
                <a:extLst>
                  <a:ext uri="{0D108BD9-81ED-4DB2-BD59-A6C34878D82A}">
                    <a16:rowId xmlns:a16="http://schemas.microsoft.com/office/drawing/2014/main" val="724282178"/>
                  </a:ext>
                </a:extLst>
              </a:tr>
              <a:tr h="885086">
                <a:tc>
                  <a:txBody>
                    <a:bodyPr/>
                    <a:lstStyle/>
                    <a:p>
                      <a:r>
                        <a:rPr lang="en-US" sz="1600"/>
                        <a:t>Formative Assessments</a:t>
                      </a:r>
                    </a:p>
                  </a:txBody>
                  <a:tcPr/>
                </a:tc>
                <a:tc>
                  <a:txBody>
                    <a:bodyPr/>
                    <a:lstStyle/>
                    <a:p>
                      <a:r>
                        <a:rPr lang="en-US" sz="1600"/>
                        <a:t>Survey Results  (SILAS, Panorama SEL survey)</a:t>
                      </a:r>
                    </a:p>
                  </a:txBody>
                  <a:tcPr/>
                </a:tc>
                <a:tc>
                  <a:txBody>
                    <a:bodyPr/>
                    <a:lstStyle/>
                    <a:p>
                      <a:r>
                        <a:rPr lang="en-US" sz="1600"/>
                        <a:t>Learning Walks</a:t>
                      </a:r>
                    </a:p>
                  </a:txBody>
                  <a:tcPr/>
                </a:tc>
                <a:tc>
                  <a:txBody>
                    <a:bodyPr/>
                    <a:lstStyle/>
                    <a:p>
                      <a:endParaRPr lang="en-US" sz="1600"/>
                    </a:p>
                  </a:txBody>
                  <a:tcPr/>
                </a:tc>
                <a:extLst>
                  <a:ext uri="{0D108BD9-81ED-4DB2-BD59-A6C34878D82A}">
                    <a16:rowId xmlns:a16="http://schemas.microsoft.com/office/drawing/2014/main" val="2282660359"/>
                  </a:ext>
                </a:extLst>
              </a:tr>
              <a:tr h="356247">
                <a:tc>
                  <a:txBody>
                    <a:bodyPr/>
                    <a:lstStyle/>
                    <a:p>
                      <a:endParaRPr lang="en-US" sz="1600"/>
                    </a:p>
                  </a:txBody>
                  <a:tcPr/>
                </a:tc>
                <a:tc>
                  <a:txBody>
                    <a:bodyPr/>
                    <a:lstStyle/>
                    <a:p>
                      <a:endParaRPr lang="en-US" sz="1600"/>
                    </a:p>
                  </a:txBody>
                  <a:tcPr/>
                </a:tc>
                <a:tc>
                  <a:txBody>
                    <a:bodyPr/>
                    <a:lstStyle/>
                    <a:p>
                      <a:r>
                        <a:rPr lang="en-US" sz="1600"/>
                        <a:t>Teacher retention rates</a:t>
                      </a:r>
                    </a:p>
                  </a:txBody>
                  <a:tcPr/>
                </a:tc>
                <a:tc>
                  <a:txBody>
                    <a:bodyPr/>
                    <a:lstStyle/>
                    <a:p>
                      <a:endParaRPr lang="en-US" sz="1600"/>
                    </a:p>
                  </a:txBody>
                  <a:tcPr/>
                </a:tc>
                <a:extLst>
                  <a:ext uri="{0D108BD9-81ED-4DB2-BD59-A6C34878D82A}">
                    <a16:rowId xmlns:a16="http://schemas.microsoft.com/office/drawing/2014/main" val="3698811345"/>
                  </a:ext>
                </a:extLst>
              </a:tr>
            </a:tbl>
          </a:graphicData>
        </a:graphic>
      </p:graphicFrame>
      <p:sp>
        <p:nvSpPr>
          <p:cNvPr id="5" name="Slide Number Placeholder 4">
            <a:extLst>
              <a:ext uri="{FF2B5EF4-FFF2-40B4-BE49-F238E27FC236}">
                <a16:creationId xmlns:a16="http://schemas.microsoft.com/office/drawing/2014/main" id="{144ED680-2177-1F2A-7527-FDDD26471378}"/>
              </a:ext>
            </a:extLst>
          </p:cNvPr>
          <p:cNvSpPr>
            <a:spLocks noGrp="1"/>
          </p:cNvSpPr>
          <p:nvPr>
            <p:ph type="sldNum" sz="quarter" idx="10"/>
          </p:nvPr>
        </p:nvSpPr>
        <p:spPr/>
        <p:txBody>
          <a:bodyPr/>
          <a:lstStyle/>
          <a:p>
            <a:fld id="{A3D1C70C-36A2-44FC-A083-98959550CFF4}" type="slidenum">
              <a:rPr lang="en-US" smtClean="0"/>
              <a:t>18</a:t>
            </a:fld>
            <a:endParaRPr lang="en-US"/>
          </a:p>
        </p:txBody>
      </p:sp>
    </p:spTree>
    <p:extLst>
      <p:ext uri="{BB962C8B-B14F-4D97-AF65-F5344CB8AC3E}">
        <p14:creationId xmlns:p14="http://schemas.microsoft.com/office/powerpoint/2010/main" val="1844718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8DCEB3-A0CB-4D47-B558-F0E64A2F7A4A}"/>
              </a:ext>
            </a:extLst>
          </p:cNvPr>
          <p:cNvSpPr>
            <a:spLocks noGrp="1"/>
          </p:cNvSpPr>
          <p:nvPr>
            <p:ph type="title"/>
          </p:nvPr>
        </p:nvSpPr>
        <p:spPr>
          <a:xfrm>
            <a:off x="1125868" y="390615"/>
            <a:ext cx="10096959" cy="729375"/>
          </a:xfrm>
        </p:spPr>
        <p:txBody>
          <a:bodyPr>
            <a:normAutofit fontScale="90000"/>
          </a:bodyPr>
          <a:lstStyle/>
          <a:p>
            <a:r>
              <a:rPr lang="en-US" sz="4000">
                <a:latin typeface="Palatino Linotype"/>
                <a:ea typeface="Calibri"/>
                <a:cs typeface="Times New Roman"/>
              </a:rPr>
              <a:t>Considerations for the Ethical Uses of Data</a:t>
            </a:r>
            <a:endParaRPr lang="en-US" sz="4000"/>
          </a:p>
        </p:txBody>
      </p:sp>
      <p:sp>
        <p:nvSpPr>
          <p:cNvPr id="5" name="Content Placeholder 4">
            <a:extLst>
              <a:ext uri="{FF2B5EF4-FFF2-40B4-BE49-F238E27FC236}">
                <a16:creationId xmlns:a16="http://schemas.microsoft.com/office/drawing/2014/main" id="{FC71332B-9E8D-4FF3-88A8-FCA37AC9CE53}"/>
              </a:ext>
            </a:extLst>
          </p:cNvPr>
          <p:cNvSpPr>
            <a:spLocks noGrp="1"/>
          </p:cNvSpPr>
          <p:nvPr>
            <p:ph type="body" sz="quarter" idx="11"/>
          </p:nvPr>
        </p:nvSpPr>
        <p:spPr>
          <a:xfrm>
            <a:off x="238811" y="1394903"/>
            <a:ext cx="11781740" cy="4377248"/>
          </a:xfrm>
        </p:spPr>
        <p:txBody>
          <a:bodyPr vert="horz" lIns="91440" tIns="45720" rIns="822960" bIns="45720" rtlCol="0" anchor="t">
            <a:noAutofit/>
          </a:bodyPr>
          <a:lstStyle/>
          <a:p>
            <a:pPr>
              <a:spcAft>
                <a:spcPts val="600"/>
              </a:spcAft>
            </a:pPr>
            <a:endParaRPr lang="en-US" sz="3200"/>
          </a:p>
          <a:p>
            <a:pPr marL="0" indent="0">
              <a:spcAft>
                <a:spcPts val="600"/>
              </a:spcAft>
              <a:buNone/>
            </a:pPr>
            <a:endParaRPr lang="en-US">
              <a:latin typeface="Palatino Linotype"/>
            </a:endParaRPr>
          </a:p>
          <a:p>
            <a:pPr lvl="1">
              <a:spcAft>
                <a:spcPts val="600"/>
              </a:spcAft>
            </a:pPr>
            <a:endParaRPr lang="en-US">
              <a:latin typeface="Palatino Linotype"/>
            </a:endParaRPr>
          </a:p>
        </p:txBody>
      </p:sp>
      <p:sp>
        <p:nvSpPr>
          <p:cNvPr id="2" name="Slide Number Placeholder 1">
            <a:extLst>
              <a:ext uri="{FF2B5EF4-FFF2-40B4-BE49-F238E27FC236}">
                <a16:creationId xmlns:a16="http://schemas.microsoft.com/office/drawing/2014/main" id="{EBBEE9A3-0580-4FDD-A3F3-9B2E14F21966}"/>
              </a:ext>
            </a:extLst>
          </p:cNvPr>
          <p:cNvSpPr>
            <a:spLocks noGrp="1"/>
          </p:cNvSpPr>
          <p:nvPr>
            <p:ph type="sldNum" sz="quarter" idx="10"/>
          </p:nvPr>
        </p:nvSpPr>
        <p:spPr/>
        <p:txBody>
          <a:bodyPr/>
          <a:lstStyle/>
          <a:p>
            <a:fld id="{A3D1C70C-36A2-44FC-A083-98959550CFF4}" type="slidenum">
              <a:rPr lang="en-US" smtClean="0"/>
              <a:pPr/>
              <a:t>19</a:t>
            </a:fld>
            <a:endParaRPr lang="en-US"/>
          </a:p>
        </p:txBody>
      </p:sp>
      <p:sp>
        <p:nvSpPr>
          <p:cNvPr id="3" name="TextBox 2">
            <a:extLst>
              <a:ext uri="{FF2B5EF4-FFF2-40B4-BE49-F238E27FC236}">
                <a16:creationId xmlns:a16="http://schemas.microsoft.com/office/drawing/2014/main" id="{090DA038-B2A2-BF10-88CE-45CD3211AA07}"/>
              </a:ext>
            </a:extLst>
          </p:cNvPr>
          <p:cNvSpPr txBox="1"/>
          <p:nvPr/>
        </p:nvSpPr>
        <p:spPr>
          <a:xfrm>
            <a:off x="418666" y="1394903"/>
            <a:ext cx="6875986"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a:t>As leaders you want to model for your staff the importance of using data to make data-based decisions</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Use the data to reflect on our current state and acknowledge what is in your locus of control</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Use data to track growth and improvement</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Use data to refine our instruction/systematic practices</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t>Share results with students and provide them with meaningful feedback that students can use to feed forward and close gaps in learning</a:t>
            </a:r>
          </a:p>
          <a:p>
            <a:pPr marL="342900" indent="-342900">
              <a:buFont typeface="Arial" panose="020B0604020202020204" pitchFamily="34" charset="0"/>
              <a:buChar char="•"/>
            </a:pPr>
            <a:endParaRPr lang="en-US" sz="2000"/>
          </a:p>
          <a:p>
            <a:endParaRPr lang="en-US" sz="2000"/>
          </a:p>
          <a:p>
            <a:endParaRPr lang="en-US" sz="2000"/>
          </a:p>
          <a:p>
            <a:endParaRPr lang="en-US" sz="2000"/>
          </a:p>
          <a:p>
            <a:endParaRPr lang="en-US" sz="2000"/>
          </a:p>
          <a:p>
            <a:endParaRPr lang="en-US" sz="2000"/>
          </a:p>
          <a:p>
            <a:endParaRPr lang="en-US" sz="2000"/>
          </a:p>
        </p:txBody>
      </p:sp>
      <p:pic>
        <p:nvPicPr>
          <p:cNvPr id="6" name="Picture 5" descr="A green street sign with white text&#10;&#10;Description automatically generated">
            <a:extLst>
              <a:ext uri="{FF2B5EF4-FFF2-40B4-BE49-F238E27FC236}">
                <a16:creationId xmlns:a16="http://schemas.microsoft.com/office/drawing/2014/main" id="{160B2638-FBC3-D1B0-9E4C-727D827028F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30891" y="2174788"/>
            <a:ext cx="3063064" cy="1756505"/>
          </a:xfrm>
          <a:prstGeom prst="rect">
            <a:avLst/>
          </a:prstGeom>
        </p:spPr>
      </p:pic>
    </p:spTree>
    <p:extLst>
      <p:ext uri="{BB962C8B-B14F-4D97-AF65-F5344CB8AC3E}">
        <p14:creationId xmlns:p14="http://schemas.microsoft.com/office/powerpoint/2010/main" val="2017662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2BE8C-1310-6C55-119D-BD3A81DA9D2C}"/>
              </a:ext>
            </a:extLst>
          </p:cNvPr>
          <p:cNvSpPr>
            <a:spLocks noGrp="1"/>
          </p:cNvSpPr>
          <p:nvPr>
            <p:ph type="title"/>
          </p:nvPr>
        </p:nvSpPr>
        <p:spPr>
          <a:xfrm>
            <a:off x="1236963" y="392350"/>
            <a:ext cx="10096959" cy="747579"/>
          </a:xfrm>
        </p:spPr>
        <p:txBody>
          <a:bodyPr/>
          <a:lstStyle/>
          <a:p>
            <a:r>
              <a:rPr lang="en-US" sz="4000">
                <a:latin typeface="Palatino Linotype"/>
              </a:rPr>
              <a:t>Please Review </a:t>
            </a:r>
            <a:endParaRPr lang="en-US" sz="4000"/>
          </a:p>
        </p:txBody>
      </p:sp>
      <p:sp>
        <p:nvSpPr>
          <p:cNvPr id="3" name="Subtitle 2">
            <a:extLst>
              <a:ext uri="{FF2B5EF4-FFF2-40B4-BE49-F238E27FC236}">
                <a16:creationId xmlns:a16="http://schemas.microsoft.com/office/drawing/2014/main" id="{9525B2DB-8047-252C-CC2C-21375F5FE02C}"/>
              </a:ext>
            </a:extLst>
          </p:cNvPr>
          <p:cNvSpPr>
            <a:spLocks noGrp="1"/>
          </p:cNvSpPr>
          <p:nvPr>
            <p:ph type="body" sz="quarter" idx="11"/>
          </p:nvPr>
        </p:nvSpPr>
        <p:spPr/>
        <p:txBody>
          <a:bodyPr vert="horz" lIns="91440" tIns="45720" rIns="822960" bIns="45720" rtlCol="0" anchor="t">
            <a:normAutofit/>
          </a:bodyPr>
          <a:lstStyle/>
          <a:p>
            <a:r>
              <a:rPr lang="en-US" sz="2000">
                <a:latin typeface="Palatino Linotype"/>
              </a:rPr>
              <a:t>The New Jersey Department of Education may record audio, visuals, participants, and other information sent, verbalized, or utilized during business-related meetings. By joining this meeting, you automatically consent to such recordings. Any participant who prefers to participate via audio only should keep their camera disabled so only their audio will be captured. </a:t>
            </a:r>
            <a:endParaRPr lang="en-US" sz="2000"/>
          </a:p>
          <a:p>
            <a:r>
              <a:rPr lang="en-US" sz="2000" b="1">
                <a:latin typeface="Palatino Linotype"/>
              </a:rPr>
              <a:t>PLEASE NOTE:</a:t>
            </a:r>
            <a:r>
              <a:rPr lang="en-US" sz="2000">
                <a:latin typeface="Palatino Linotype"/>
              </a:rPr>
              <a:t> Under certain circumstances, audio/video recording may be restricted. Recording will be in accordance with all applicable federal, state, and local statutes, regulations, or ordinances. As we endeavor to offer a safe, collegial, and inclusive space for collaboration we respectfully request that no participant or third-party entity, on your behalf, record or transcribe today’s conversation. The NJDOE can provide a transcript of these proceedings, upon request. Screenshots, photography, or other copying of chat exchanges is prohibited unless permission is granted by the NJDOE and advance notice is provided to all participants.</a:t>
            </a:r>
            <a:endParaRPr lang="en-US" sz="2000"/>
          </a:p>
        </p:txBody>
      </p:sp>
    </p:spTree>
    <p:extLst>
      <p:ext uri="{BB962C8B-B14F-4D97-AF65-F5344CB8AC3E}">
        <p14:creationId xmlns:p14="http://schemas.microsoft.com/office/powerpoint/2010/main" val="4235538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CFD964-6D68-E686-E066-AAC50DDE60D1}"/>
              </a:ext>
            </a:extLst>
          </p:cNvPr>
          <p:cNvSpPr>
            <a:spLocks noGrp="1"/>
          </p:cNvSpPr>
          <p:nvPr>
            <p:ph type="title"/>
          </p:nvPr>
        </p:nvSpPr>
        <p:spPr>
          <a:xfrm>
            <a:off x="1256841" y="378896"/>
            <a:ext cx="10096959" cy="747579"/>
          </a:xfrm>
        </p:spPr>
        <p:txBody>
          <a:bodyPr anchor="ctr">
            <a:normAutofit/>
          </a:bodyPr>
          <a:lstStyle/>
          <a:p>
            <a:r>
              <a:rPr lang="en-US" sz="4600"/>
              <a:t>Break</a:t>
            </a:r>
          </a:p>
        </p:txBody>
      </p:sp>
      <p:pic>
        <p:nvPicPr>
          <p:cNvPr id="7" name="Picture 6" descr="Stopwatch on white background">
            <a:extLst>
              <a:ext uri="{FF2B5EF4-FFF2-40B4-BE49-F238E27FC236}">
                <a16:creationId xmlns:a16="http://schemas.microsoft.com/office/drawing/2014/main" id="{0A66CECE-33E1-13F5-B1E7-D91906452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209" y="1429017"/>
            <a:ext cx="3699651" cy="4498057"/>
          </a:xfrm>
          <a:prstGeom prst="rect">
            <a:avLst/>
          </a:prstGeom>
          <a:noFill/>
        </p:spPr>
      </p:pic>
      <p:sp>
        <p:nvSpPr>
          <p:cNvPr id="12" name="Text Placeholder 2">
            <a:extLst>
              <a:ext uri="{FF2B5EF4-FFF2-40B4-BE49-F238E27FC236}">
                <a16:creationId xmlns:a16="http://schemas.microsoft.com/office/drawing/2014/main" id="{B6E4C498-7A7C-0DFA-3933-F59C72A71461}"/>
              </a:ext>
            </a:extLst>
          </p:cNvPr>
          <p:cNvSpPr>
            <a:spLocks noGrp="1"/>
          </p:cNvSpPr>
          <p:nvPr>
            <p:ph sz="half" idx="13"/>
          </p:nvPr>
        </p:nvSpPr>
        <p:spPr>
          <a:xfrm>
            <a:off x="6172202" y="1429016"/>
            <a:ext cx="5843530" cy="4498057"/>
          </a:xfrm>
        </p:spPr>
        <p:txBody>
          <a:bodyPr>
            <a:normAutofit/>
          </a:bodyPr>
          <a:lstStyle/>
          <a:p>
            <a:pPr marL="0" indent="0">
              <a:buNone/>
            </a:pPr>
            <a:endParaRPr lang="en-US"/>
          </a:p>
          <a:p>
            <a:pPr marL="0" indent="0">
              <a:buNone/>
            </a:pPr>
            <a:endParaRPr lang="en-US"/>
          </a:p>
          <a:p>
            <a:pPr marL="0" indent="0">
              <a:buNone/>
            </a:pPr>
            <a:r>
              <a:rPr lang="en-US" b="1"/>
              <a:t>We will take a five-minute stretch break. </a:t>
            </a:r>
          </a:p>
        </p:txBody>
      </p:sp>
      <p:sp>
        <p:nvSpPr>
          <p:cNvPr id="5" name="Slide Number Placeholder 4">
            <a:extLst>
              <a:ext uri="{FF2B5EF4-FFF2-40B4-BE49-F238E27FC236}">
                <a16:creationId xmlns:a16="http://schemas.microsoft.com/office/drawing/2014/main" id="{58EE2F32-9774-7929-905F-C2A3A0A6D9CD}"/>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20</a:t>
            </a:fld>
            <a:endParaRPr lang="en-US"/>
          </a:p>
        </p:txBody>
      </p:sp>
    </p:spTree>
    <p:extLst>
      <p:ext uri="{BB962C8B-B14F-4D97-AF65-F5344CB8AC3E}">
        <p14:creationId xmlns:p14="http://schemas.microsoft.com/office/powerpoint/2010/main" val="3571111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783503"/>
            <a:ext cx="12191999" cy="1282447"/>
          </a:xfrm>
          <a:prstGeom prst="rect">
            <a:avLst/>
          </a:prstGeom>
        </p:spPr>
        <p:txBody>
          <a:bodyPr lIns="91440" tIns="45720" rIns="91440" bIns="45720" anchor="b"/>
          <a:lstStyle/>
          <a:p>
            <a:r>
              <a:rPr lang="en-US" sz="4000">
                <a:latin typeface="Palatino Linotype"/>
              </a:rPr>
              <a:t>Data 102</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265208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76A6989C-26E5-F434-DBBF-0B4A409BC204}"/>
              </a:ext>
            </a:extLst>
          </p:cNvPr>
          <p:cNvSpPr>
            <a:spLocks noGrp="1"/>
          </p:cNvSpPr>
          <p:nvPr>
            <p:ph type="title"/>
          </p:nvPr>
        </p:nvSpPr>
        <p:spPr>
          <a:xfrm>
            <a:off x="1256841" y="378896"/>
            <a:ext cx="10096959" cy="747579"/>
          </a:xfrm>
        </p:spPr>
        <p:txBody>
          <a:bodyPr/>
          <a:lstStyle/>
          <a:p>
            <a:r>
              <a:rPr lang="en-US"/>
              <a:t>Growth Mindset</a:t>
            </a:r>
          </a:p>
        </p:txBody>
      </p:sp>
      <p:sp>
        <p:nvSpPr>
          <p:cNvPr id="1033" name="Content Placeholder 3">
            <a:extLst>
              <a:ext uri="{FF2B5EF4-FFF2-40B4-BE49-F238E27FC236}">
                <a16:creationId xmlns:a16="http://schemas.microsoft.com/office/drawing/2014/main" id="{31EDD376-2408-43BB-9BD9-248FEBE31541}"/>
              </a:ext>
            </a:extLst>
          </p:cNvPr>
          <p:cNvSpPr>
            <a:spLocks noGrp="1"/>
          </p:cNvSpPr>
          <p:nvPr>
            <p:ph sz="half" idx="13"/>
          </p:nvPr>
        </p:nvSpPr>
        <p:spPr>
          <a:xfrm>
            <a:off x="6364941" y="1604682"/>
            <a:ext cx="5065977" cy="39771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lumMod val="75000"/>
              </a:schemeClr>
            </a:solidFill>
          </a:ln>
        </p:spPr>
        <p:txBody>
          <a:bodyPr/>
          <a:lstStyle/>
          <a:p>
            <a:pPr marL="0" indent="0" algn="ctr">
              <a:buNone/>
            </a:pPr>
            <a:endParaRPr lang="en-US" sz="1800"/>
          </a:p>
          <a:p>
            <a:pPr marL="0" indent="0" algn="ctr">
              <a:lnSpc>
                <a:spcPct val="100000"/>
              </a:lnSpc>
              <a:buNone/>
            </a:pPr>
            <a:r>
              <a:rPr lang="en-US" sz="3500"/>
              <a:t>“Every data set may not be good, but there is something good in every data set.” </a:t>
            </a:r>
          </a:p>
          <a:p>
            <a:pPr marL="0" indent="0">
              <a:buNone/>
            </a:pPr>
            <a:r>
              <a:rPr lang="en-US" sz="1800"/>
              <a:t>                                              ~ Jennifer Hobbs</a:t>
            </a:r>
          </a:p>
        </p:txBody>
      </p:sp>
      <p:sp>
        <p:nvSpPr>
          <p:cNvPr id="4" name="Slide Number Placeholder 3">
            <a:extLst>
              <a:ext uri="{FF2B5EF4-FFF2-40B4-BE49-F238E27FC236}">
                <a16:creationId xmlns:a16="http://schemas.microsoft.com/office/drawing/2014/main" id="{E9CA6B2F-CC37-B0E2-58F1-42D98F6EFA56}"/>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CD5C70A5-9411-4B11-A0DB-D49D3D849901}" type="slidenum">
              <a:rPr lang="en-US" smtClean="0"/>
              <a:pPr>
                <a:spcAft>
                  <a:spcPts val="600"/>
                </a:spcAft>
              </a:pPr>
              <a:t>22</a:t>
            </a:fld>
            <a:endParaRPr lang="en-US"/>
          </a:p>
        </p:txBody>
      </p:sp>
      <p:pic>
        <p:nvPicPr>
          <p:cNvPr id="1028" name="Picture 4" descr="Image result for not every day is good but there is good in every day">
            <a:extLst>
              <a:ext uri="{FF2B5EF4-FFF2-40B4-BE49-F238E27FC236}">
                <a16:creationId xmlns:a16="http://schemas.microsoft.com/office/drawing/2014/main" id="{316E021D-10B5-0A6B-840D-2B8F86F09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 y="1604682"/>
            <a:ext cx="4897756" cy="397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33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33">
                                            <p:bg/>
                                          </p:spTgt>
                                        </p:tgtEl>
                                        <p:attrNameLst>
                                          <p:attrName>style.visibility</p:attrName>
                                        </p:attrNameLst>
                                      </p:cBhvr>
                                      <p:to>
                                        <p:strVal val="visible"/>
                                      </p:to>
                                    </p:set>
                                    <p:animEffect transition="in" filter="fade">
                                      <p:cBhvr>
                                        <p:cTn id="7" dur="500"/>
                                        <p:tgtEl>
                                          <p:spTgt spid="103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33">
                                            <p:txEl>
                                              <p:pRg st="1" end="1"/>
                                            </p:txEl>
                                          </p:spTgt>
                                        </p:tgtEl>
                                        <p:attrNameLst>
                                          <p:attrName>style.visibility</p:attrName>
                                        </p:attrNameLst>
                                      </p:cBhvr>
                                      <p:to>
                                        <p:strVal val="visible"/>
                                      </p:to>
                                    </p:set>
                                    <p:animEffect transition="in" filter="fade">
                                      <p:cBhvr>
                                        <p:cTn id="12" dur="500"/>
                                        <p:tgtEl>
                                          <p:spTgt spid="10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33">
                                            <p:txEl>
                                              <p:pRg st="2" end="2"/>
                                            </p:txEl>
                                          </p:spTgt>
                                        </p:tgtEl>
                                        <p:attrNameLst>
                                          <p:attrName>style.visibility</p:attrName>
                                        </p:attrNameLst>
                                      </p:cBhvr>
                                      <p:to>
                                        <p:strVal val="visible"/>
                                      </p:to>
                                    </p:set>
                                    <p:animEffect transition="in" filter="fade">
                                      <p:cBhvr>
                                        <p:cTn id="17" dur="500"/>
                                        <p:tgtEl>
                                          <p:spTgt spid="10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8DCEB3-A0CB-4D47-B558-F0E64A2F7A4A}"/>
              </a:ext>
            </a:extLst>
          </p:cNvPr>
          <p:cNvSpPr>
            <a:spLocks noGrp="1"/>
          </p:cNvSpPr>
          <p:nvPr>
            <p:ph type="title"/>
          </p:nvPr>
        </p:nvSpPr>
        <p:spPr>
          <a:xfrm>
            <a:off x="1125868" y="351202"/>
            <a:ext cx="10096959" cy="755650"/>
          </a:xfrm>
        </p:spPr>
        <p:txBody>
          <a:bodyPr>
            <a:normAutofit/>
          </a:bodyPr>
          <a:lstStyle/>
          <a:p>
            <a:r>
              <a:rPr lang="en-US" sz="4000">
                <a:latin typeface="Palatino Linotype"/>
                <a:ea typeface="Calibri"/>
                <a:cs typeface="Times New Roman"/>
              </a:rPr>
              <a:t>What are we doing with the data</a:t>
            </a:r>
            <a:r>
              <a:rPr lang="en-US" sz="4000">
                <a:effectLst/>
                <a:latin typeface="Palatino Linotype"/>
                <a:ea typeface="Calibri"/>
                <a:cs typeface="Times New Roman"/>
              </a:rPr>
              <a:t>?</a:t>
            </a:r>
            <a:endParaRPr lang="en-US" sz="4000">
              <a:latin typeface="Palatino Linotype"/>
              <a:ea typeface="Calibri"/>
              <a:cs typeface="Times New Roman"/>
            </a:endParaRPr>
          </a:p>
        </p:txBody>
      </p:sp>
      <p:sp>
        <p:nvSpPr>
          <p:cNvPr id="2" name="Slide Number Placeholder 1">
            <a:extLst>
              <a:ext uri="{FF2B5EF4-FFF2-40B4-BE49-F238E27FC236}">
                <a16:creationId xmlns:a16="http://schemas.microsoft.com/office/drawing/2014/main" id="{EBBEE9A3-0580-4FDD-A3F3-9B2E14F21966}"/>
              </a:ext>
            </a:extLst>
          </p:cNvPr>
          <p:cNvSpPr>
            <a:spLocks noGrp="1"/>
          </p:cNvSpPr>
          <p:nvPr>
            <p:ph type="sldNum" sz="quarter" idx="10"/>
          </p:nvPr>
        </p:nvSpPr>
        <p:spPr/>
        <p:txBody>
          <a:bodyPr/>
          <a:lstStyle/>
          <a:p>
            <a:fld id="{A3D1C70C-36A2-44FC-A083-98959550CFF4}" type="slidenum">
              <a:rPr lang="en-US" smtClean="0"/>
              <a:pPr/>
              <a:t>23</a:t>
            </a:fld>
            <a:endParaRPr lang="en-US"/>
          </a:p>
        </p:txBody>
      </p:sp>
      <p:graphicFrame>
        <p:nvGraphicFramePr>
          <p:cNvPr id="3" name="Table 5">
            <a:extLst>
              <a:ext uri="{FF2B5EF4-FFF2-40B4-BE49-F238E27FC236}">
                <a16:creationId xmlns:a16="http://schemas.microsoft.com/office/drawing/2014/main" id="{50508C1E-A2DD-97C4-A91A-2840641F43E3}"/>
              </a:ext>
            </a:extLst>
          </p:cNvPr>
          <p:cNvGraphicFramePr>
            <a:graphicFrameLocks noGrp="1"/>
          </p:cNvGraphicFramePr>
          <p:nvPr>
            <p:extLst>
              <p:ext uri="{D42A27DB-BD31-4B8C-83A1-F6EECF244321}">
                <p14:modId xmlns:p14="http://schemas.microsoft.com/office/powerpoint/2010/main" val="3149214433"/>
              </p:ext>
            </p:extLst>
          </p:nvPr>
        </p:nvGraphicFramePr>
        <p:xfrm>
          <a:off x="2752396" y="1944413"/>
          <a:ext cx="8674597" cy="3218136"/>
        </p:xfrm>
        <a:graphic>
          <a:graphicData uri="http://schemas.openxmlformats.org/drawingml/2006/table">
            <a:tbl>
              <a:tblPr firstRow="1" bandRow="1">
                <a:tableStyleId>{5C22544A-7EE6-4342-B048-85BDC9FD1C3A}</a:tableStyleId>
              </a:tblPr>
              <a:tblGrid>
                <a:gridCol w="1783829">
                  <a:extLst>
                    <a:ext uri="{9D8B030D-6E8A-4147-A177-3AD203B41FA5}">
                      <a16:colId xmlns:a16="http://schemas.microsoft.com/office/drawing/2014/main" val="4202757665"/>
                    </a:ext>
                  </a:extLst>
                </a:gridCol>
                <a:gridCol w="1903750">
                  <a:extLst>
                    <a:ext uri="{9D8B030D-6E8A-4147-A177-3AD203B41FA5}">
                      <a16:colId xmlns:a16="http://schemas.microsoft.com/office/drawing/2014/main" val="2265405087"/>
                    </a:ext>
                  </a:extLst>
                </a:gridCol>
                <a:gridCol w="2233533">
                  <a:extLst>
                    <a:ext uri="{9D8B030D-6E8A-4147-A177-3AD203B41FA5}">
                      <a16:colId xmlns:a16="http://schemas.microsoft.com/office/drawing/2014/main" val="1273318365"/>
                    </a:ext>
                  </a:extLst>
                </a:gridCol>
                <a:gridCol w="2753485">
                  <a:extLst>
                    <a:ext uri="{9D8B030D-6E8A-4147-A177-3AD203B41FA5}">
                      <a16:colId xmlns:a16="http://schemas.microsoft.com/office/drawing/2014/main" val="3231704284"/>
                    </a:ext>
                  </a:extLst>
                </a:gridCol>
              </a:tblGrid>
              <a:tr h="513237">
                <a:tc>
                  <a:txBody>
                    <a:bodyPr/>
                    <a:lstStyle/>
                    <a:p>
                      <a:pPr algn="ctr"/>
                      <a:r>
                        <a:rPr lang="en-US"/>
                        <a:t>Data Source</a:t>
                      </a:r>
                    </a:p>
                  </a:txBody>
                  <a:tcPr anchor="ctr"/>
                </a:tc>
                <a:tc>
                  <a:txBody>
                    <a:bodyPr/>
                    <a:lstStyle/>
                    <a:p>
                      <a:pPr algn="ctr"/>
                      <a:r>
                        <a:rPr lang="en-US"/>
                        <a:t>Frequency</a:t>
                      </a:r>
                    </a:p>
                  </a:txBody>
                  <a:tcPr anchor="ctr"/>
                </a:tc>
                <a:tc>
                  <a:txBody>
                    <a:bodyPr/>
                    <a:lstStyle/>
                    <a:p>
                      <a:pPr algn="ctr"/>
                      <a:r>
                        <a:rPr lang="en-US"/>
                        <a:t>Area of Focus</a:t>
                      </a:r>
                    </a:p>
                  </a:txBody>
                  <a:tcPr anchor="ctr"/>
                </a:tc>
                <a:tc>
                  <a:txBody>
                    <a:bodyPr/>
                    <a:lstStyle/>
                    <a:p>
                      <a:pPr algn="ctr"/>
                      <a:r>
                        <a:rPr lang="en-US"/>
                        <a:t>Purpose</a:t>
                      </a:r>
                    </a:p>
                  </a:txBody>
                  <a:tcPr anchor="ctr"/>
                </a:tc>
                <a:extLst>
                  <a:ext uri="{0D108BD9-81ED-4DB2-BD59-A6C34878D82A}">
                    <a16:rowId xmlns:a16="http://schemas.microsoft.com/office/drawing/2014/main" val="2840571232"/>
                  </a:ext>
                </a:extLst>
              </a:tr>
              <a:tr h="901633">
                <a:tc>
                  <a:txBody>
                    <a:bodyPr/>
                    <a:lstStyle/>
                    <a:p>
                      <a:pPr algn="ctr"/>
                      <a:r>
                        <a:rPr lang="en-US"/>
                        <a:t>HM</a:t>
                      </a:r>
                    </a:p>
                  </a:txBody>
                  <a:tcPr anchor="ctr"/>
                </a:tc>
                <a:tc>
                  <a:txBody>
                    <a:bodyPr/>
                    <a:lstStyle/>
                    <a:p>
                      <a:pPr algn="ctr"/>
                      <a:r>
                        <a:rPr lang="en-US"/>
                        <a:t>Quarterly</a:t>
                      </a:r>
                    </a:p>
                  </a:txBody>
                  <a:tcPr anchor="ctr"/>
                </a:tc>
                <a:tc>
                  <a:txBody>
                    <a:bodyPr/>
                    <a:lstStyle/>
                    <a:p>
                      <a:pPr algn="ctr"/>
                      <a:r>
                        <a:rPr lang="en-US"/>
                        <a:t>Math</a:t>
                      </a:r>
                    </a:p>
                  </a:txBody>
                  <a:tcPr anchor="ctr"/>
                </a:tc>
                <a:tc>
                  <a:txBody>
                    <a:bodyPr/>
                    <a:lstStyle/>
                    <a:p>
                      <a:pPr algn="ctr"/>
                      <a:r>
                        <a:rPr lang="en-US"/>
                        <a:t>Summative assessment for content mastery</a:t>
                      </a:r>
                    </a:p>
                  </a:txBody>
                  <a:tcPr anchor="ctr"/>
                </a:tc>
                <a:extLst>
                  <a:ext uri="{0D108BD9-81ED-4DB2-BD59-A6C34878D82A}">
                    <a16:rowId xmlns:a16="http://schemas.microsoft.com/office/drawing/2014/main" val="2698734778"/>
                  </a:ext>
                </a:extLst>
              </a:tr>
              <a:tr h="901633">
                <a:tc>
                  <a:txBody>
                    <a:bodyPr/>
                    <a:lstStyle/>
                    <a:p>
                      <a:pPr algn="ctr"/>
                      <a:r>
                        <a:rPr lang="en-US"/>
                        <a:t>Attendance report from SIS</a:t>
                      </a:r>
                    </a:p>
                  </a:txBody>
                  <a:tcPr anchor="ctr"/>
                </a:tc>
                <a:tc>
                  <a:txBody>
                    <a:bodyPr/>
                    <a:lstStyle/>
                    <a:p>
                      <a:pPr algn="ctr"/>
                      <a:r>
                        <a:rPr lang="en-US"/>
                        <a:t>Monthly</a:t>
                      </a:r>
                    </a:p>
                  </a:txBody>
                  <a:tcPr anchor="ctr"/>
                </a:tc>
                <a:tc>
                  <a:txBody>
                    <a:bodyPr/>
                    <a:lstStyle/>
                    <a:p>
                      <a:pPr algn="ctr"/>
                      <a:r>
                        <a:rPr lang="en-US"/>
                        <a:t>Attendance/chronic absenteeism</a:t>
                      </a:r>
                    </a:p>
                  </a:txBody>
                  <a:tcPr anchor="ctr"/>
                </a:tc>
                <a:tc>
                  <a:txBody>
                    <a:bodyPr/>
                    <a:lstStyle/>
                    <a:p>
                      <a:pPr algn="ctr"/>
                      <a:r>
                        <a:rPr lang="en-US"/>
                        <a:t>Tiering students for attendance supports</a:t>
                      </a:r>
                    </a:p>
                  </a:txBody>
                  <a:tcPr anchor="ctr"/>
                </a:tc>
                <a:extLst>
                  <a:ext uri="{0D108BD9-81ED-4DB2-BD59-A6C34878D82A}">
                    <a16:rowId xmlns:a16="http://schemas.microsoft.com/office/drawing/2014/main" val="3650141094"/>
                  </a:ext>
                </a:extLst>
              </a:tr>
              <a:tr h="901633">
                <a:tc>
                  <a:txBody>
                    <a:bodyPr/>
                    <a:lstStyle/>
                    <a:p>
                      <a:pPr algn="ctr"/>
                      <a:r>
                        <a:rPr lang="en-US"/>
                        <a:t>NWEA MAP</a:t>
                      </a:r>
                    </a:p>
                  </a:txBody>
                  <a:tcPr anchor="ctr"/>
                </a:tc>
                <a:tc>
                  <a:txBody>
                    <a:bodyPr/>
                    <a:lstStyle/>
                    <a:p>
                      <a:pPr algn="ctr"/>
                      <a:r>
                        <a:rPr lang="en-US"/>
                        <a:t>Fall, Winter, Spring</a:t>
                      </a:r>
                    </a:p>
                  </a:txBody>
                  <a:tcPr anchor="ctr"/>
                </a:tc>
                <a:tc>
                  <a:txBody>
                    <a:bodyPr/>
                    <a:lstStyle/>
                    <a:p>
                      <a:pPr algn="ctr"/>
                      <a:r>
                        <a:rPr lang="en-US"/>
                        <a:t>ELA</a:t>
                      </a:r>
                    </a:p>
                  </a:txBody>
                  <a:tcPr anchor="ctr"/>
                </a:tc>
                <a:tc>
                  <a:txBody>
                    <a:bodyPr/>
                    <a:lstStyle/>
                    <a:p>
                      <a:pPr algn="ctr"/>
                      <a:r>
                        <a:rPr lang="en-US"/>
                        <a:t>National percentile/grouping</a:t>
                      </a:r>
                    </a:p>
                  </a:txBody>
                  <a:tcPr anchor="ctr"/>
                </a:tc>
                <a:extLst>
                  <a:ext uri="{0D108BD9-81ED-4DB2-BD59-A6C34878D82A}">
                    <a16:rowId xmlns:a16="http://schemas.microsoft.com/office/drawing/2014/main" val="3647941135"/>
                  </a:ext>
                </a:extLst>
              </a:tr>
            </a:tbl>
          </a:graphicData>
        </a:graphic>
      </p:graphicFrame>
      <p:sp>
        <p:nvSpPr>
          <p:cNvPr id="7" name="Text Placeholder 6">
            <a:extLst>
              <a:ext uri="{FF2B5EF4-FFF2-40B4-BE49-F238E27FC236}">
                <a16:creationId xmlns:a16="http://schemas.microsoft.com/office/drawing/2014/main" id="{B6430F40-4AE8-DBD6-E261-BBDAD51FD50F}"/>
              </a:ext>
            </a:extLst>
          </p:cNvPr>
          <p:cNvSpPr>
            <a:spLocks noGrp="1"/>
          </p:cNvSpPr>
          <p:nvPr>
            <p:ph type="body" sz="quarter" idx="11"/>
          </p:nvPr>
        </p:nvSpPr>
        <p:spPr>
          <a:xfrm>
            <a:off x="263416" y="1931823"/>
            <a:ext cx="2547198" cy="4094327"/>
          </a:xfrm>
        </p:spPr>
        <p:txBody>
          <a:bodyPr vert="horz" lIns="91440" tIns="45720" rIns="822960" bIns="45720" rtlCol="0" anchor="t">
            <a:normAutofit/>
          </a:bodyPr>
          <a:lstStyle/>
          <a:p>
            <a:r>
              <a:rPr lang="en-US" sz="2000">
                <a:latin typeface="Palatino Linotype"/>
              </a:rPr>
              <a:t>District Benchmarks</a:t>
            </a:r>
            <a:endParaRPr lang="en-US"/>
          </a:p>
          <a:p>
            <a:r>
              <a:rPr lang="en-US" sz="2000" err="1">
                <a:latin typeface="Palatino Linotype"/>
              </a:rPr>
              <a:t>LinkIt</a:t>
            </a:r>
            <a:endParaRPr lang="en-US" sz="2000"/>
          </a:p>
          <a:p>
            <a:r>
              <a:rPr lang="en-US" sz="2000">
                <a:latin typeface="Palatino Linotype"/>
              </a:rPr>
              <a:t>iReady</a:t>
            </a:r>
            <a:endParaRPr lang="en-US"/>
          </a:p>
          <a:p>
            <a:r>
              <a:rPr lang="en-US" sz="2000">
                <a:latin typeface="Palatino Linotype"/>
              </a:rPr>
              <a:t>Attendance</a:t>
            </a:r>
          </a:p>
          <a:p>
            <a:r>
              <a:rPr lang="en-US" sz="2000">
                <a:latin typeface="Palatino Linotype"/>
              </a:rPr>
              <a:t>Discipline</a:t>
            </a:r>
          </a:p>
        </p:txBody>
      </p:sp>
    </p:spTree>
    <p:extLst>
      <p:ext uri="{BB962C8B-B14F-4D97-AF65-F5344CB8AC3E}">
        <p14:creationId xmlns:p14="http://schemas.microsoft.com/office/powerpoint/2010/main" val="839757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8DCEB3-A0CB-4D47-B558-F0E64A2F7A4A}"/>
              </a:ext>
            </a:extLst>
          </p:cNvPr>
          <p:cNvSpPr>
            <a:spLocks noGrp="1"/>
          </p:cNvSpPr>
          <p:nvPr>
            <p:ph type="title"/>
          </p:nvPr>
        </p:nvSpPr>
        <p:spPr>
          <a:xfrm>
            <a:off x="1125868" y="403753"/>
            <a:ext cx="10096959" cy="742512"/>
          </a:xfrm>
        </p:spPr>
        <p:txBody>
          <a:bodyPr>
            <a:normAutofit/>
          </a:bodyPr>
          <a:lstStyle/>
          <a:p>
            <a:r>
              <a:rPr lang="en-US" sz="4000">
                <a:latin typeface="Palatino Linotype"/>
                <a:ea typeface="Calibri"/>
                <a:cs typeface="Times New Roman"/>
              </a:rPr>
              <a:t>What data do we need</a:t>
            </a:r>
            <a:r>
              <a:rPr lang="en-US" sz="4000">
                <a:effectLst/>
                <a:latin typeface="Palatino Linotype"/>
                <a:ea typeface="Calibri"/>
                <a:cs typeface="Times New Roman"/>
              </a:rPr>
              <a:t>?</a:t>
            </a:r>
            <a:endParaRPr lang="en-US" sz="4000">
              <a:latin typeface="Palatino Linotype"/>
              <a:ea typeface="Calibri"/>
              <a:cs typeface="Times New Roman"/>
            </a:endParaRPr>
          </a:p>
        </p:txBody>
      </p:sp>
      <p:sp>
        <p:nvSpPr>
          <p:cNvPr id="5" name="Content Placeholder 4">
            <a:extLst>
              <a:ext uri="{FF2B5EF4-FFF2-40B4-BE49-F238E27FC236}">
                <a16:creationId xmlns:a16="http://schemas.microsoft.com/office/drawing/2014/main" id="{FC71332B-9E8D-4FF3-88A8-FCA37AC9CE53}"/>
              </a:ext>
            </a:extLst>
          </p:cNvPr>
          <p:cNvSpPr>
            <a:spLocks noGrp="1"/>
          </p:cNvSpPr>
          <p:nvPr>
            <p:ph type="body" sz="quarter" idx="11"/>
          </p:nvPr>
        </p:nvSpPr>
        <p:spPr>
          <a:xfrm>
            <a:off x="411339" y="1222375"/>
            <a:ext cx="11609212" cy="4549776"/>
          </a:xfrm>
        </p:spPr>
        <p:txBody>
          <a:bodyPr vert="horz" lIns="91440" tIns="45720" rIns="822960" bIns="45720" rtlCol="0" anchor="t">
            <a:noAutofit/>
          </a:bodyPr>
          <a:lstStyle/>
          <a:p>
            <a:pPr>
              <a:spcAft>
                <a:spcPts val="600"/>
              </a:spcAft>
            </a:pPr>
            <a:r>
              <a:rPr lang="en-US" sz="3200">
                <a:latin typeface="Palatino Linotype"/>
              </a:rPr>
              <a:t>School Goals</a:t>
            </a:r>
            <a:endParaRPr lang="en-US" sz="3200"/>
          </a:p>
          <a:p>
            <a:pPr>
              <a:spcAft>
                <a:spcPts val="600"/>
              </a:spcAft>
            </a:pPr>
            <a:r>
              <a:rPr lang="en-US" sz="3200">
                <a:latin typeface="Palatino Linotype"/>
              </a:rPr>
              <a:t>Strategic Planning</a:t>
            </a:r>
            <a:endParaRPr lang="en-US" sz="3200"/>
          </a:p>
          <a:p>
            <a:pPr>
              <a:spcAft>
                <a:spcPts val="600"/>
              </a:spcAft>
            </a:pPr>
            <a:r>
              <a:rPr lang="en-US" sz="3200">
                <a:latin typeface="Palatino Linotype"/>
              </a:rPr>
              <a:t>Collaborative Partnerships with colleges and other organizations</a:t>
            </a:r>
          </a:p>
          <a:p>
            <a:pPr>
              <a:spcAft>
                <a:spcPts val="600"/>
              </a:spcAft>
            </a:pPr>
            <a:r>
              <a:rPr lang="en-US" sz="3200">
                <a:latin typeface="Palatino Linotype"/>
              </a:rPr>
              <a:t>Measure the effectiveness of instructional programs</a:t>
            </a:r>
          </a:p>
          <a:p>
            <a:pPr>
              <a:spcAft>
                <a:spcPts val="600"/>
              </a:spcAft>
            </a:pPr>
            <a:r>
              <a:rPr lang="en-US" sz="3200">
                <a:latin typeface="Palatino Linotype"/>
              </a:rPr>
              <a:t>Measure the effectiveness of teacher development and growth</a:t>
            </a:r>
          </a:p>
          <a:p>
            <a:pPr marL="0" indent="0">
              <a:spcAft>
                <a:spcPts val="600"/>
              </a:spcAft>
              <a:buNone/>
            </a:pPr>
            <a:endParaRPr lang="en-US" sz="2000">
              <a:latin typeface="Palatino Linotype"/>
            </a:endParaRPr>
          </a:p>
          <a:p>
            <a:pPr lvl="1">
              <a:spcAft>
                <a:spcPts val="600"/>
              </a:spcAft>
            </a:pPr>
            <a:endParaRPr lang="en-US" sz="2000">
              <a:latin typeface="Palatino Linotype"/>
            </a:endParaRPr>
          </a:p>
        </p:txBody>
      </p:sp>
      <p:sp>
        <p:nvSpPr>
          <p:cNvPr id="2" name="Slide Number Placeholder 1">
            <a:extLst>
              <a:ext uri="{FF2B5EF4-FFF2-40B4-BE49-F238E27FC236}">
                <a16:creationId xmlns:a16="http://schemas.microsoft.com/office/drawing/2014/main" id="{EBBEE9A3-0580-4FDD-A3F3-9B2E14F21966}"/>
              </a:ext>
            </a:extLst>
          </p:cNvPr>
          <p:cNvSpPr>
            <a:spLocks noGrp="1"/>
          </p:cNvSpPr>
          <p:nvPr>
            <p:ph type="sldNum" sz="quarter" idx="10"/>
          </p:nvPr>
        </p:nvSpPr>
        <p:spPr/>
        <p:txBody>
          <a:bodyPr/>
          <a:lstStyle/>
          <a:p>
            <a:fld id="{A3D1C70C-36A2-44FC-A083-98959550CFF4}" type="slidenum">
              <a:rPr lang="en-US" smtClean="0"/>
              <a:pPr/>
              <a:t>24</a:t>
            </a:fld>
            <a:endParaRPr lang="en-US"/>
          </a:p>
        </p:txBody>
      </p:sp>
    </p:spTree>
    <p:extLst>
      <p:ext uri="{BB962C8B-B14F-4D97-AF65-F5344CB8AC3E}">
        <p14:creationId xmlns:p14="http://schemas.microsoft.com/office/powerpoint/2010/main" val="1706842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8DCEB3-A0CB-4D47-B558-F0E64A2F7A4A}"/>
              </a:ext>
            </a:extLst>
          </p:cNvPr>
          <p:cNvSpPr>
            <a:spLocks noGrp="1"/>
          </p:cNvSpPr>
          <p:nvPr>
            <p:ph type="title"/>
          </p:nvPr>
        </p:nvSpPr>
        <p:spPr>
          <a:xfrm>
            <a:off x="1125868" y="351202"/>
            <a:ext cx="10096959" cy="795063"/>
          </a:xfrm>
        </p:spPr>
        <p:txBody>
          <a:bodyPr>
            <a:normAutofit/>
          </a:bodyPr>
          <a:lstStyle/>
          <a:p>
            <a:r>
              <a:rPr lang="en-US" sz="4000">
                <a:latin typeface="Palatino Linotype"/>
                <a:ea typeface="Calibri"/>
                <a:cs typeface="Calibri"/>
              </a:rPr>
              <a:t>What + Why + Action</a:t>
            </a:r>
          </a:p>
        </p:txBody>
      </p:sp>
      <p:sp>
        <p:nvSpPr>
          <p:cNvPr id="5" name="Content Placeholder 4">
            <a:extLst>
              <a:ext uri="{FF2B5EF4-FFF2-40B4-BE49-F238E27FC236}">
                <a16:creationId xmlns:a16="http://schemas.microsoft.com/office/drawing/2014/main" id="{FC71332B-9E8D-4FF3-88A8-FCA37AC9CE53}"/>
              </a:ext>
            </a:extLst>
          </p:cNvPr>
          <p:cNvSpPr>
            <a:spLocks noGrp="1"/>
          </p:cNvSpPr>
          <p:nvPr>
            <p:ph type="body" sz="quarter" idx="11"/>
          </p:nvPr>
        </p:nvSpPr>
        <p:spPr>
          <a:xfrm>
            <a:off x="171450" y="1587501"/>
            <a:ext cx="11849100" cy="4592516"/>
          </a:xfrm>
        </p:spPr>
        <p:txBody>
          <a:bodyPr vert="horz" lIns="91440" tIns="45720" rIns="822960" bIns="45720" rtlCol="0" anchor="t">
            <a:noAutofit/>
          </a:bodyPr>
          <a:lstStyle/>
          <a:p>
            <a:pPr marL="0" indent="0">
              <a:spcAft>
                <a:spcPts val="600"/>
              </a:spcAft>
              <a:buNone/>
            </a:pPr>
            <a:r>
              <a:rPr lang="en-US" sz="2000" b="1">
                <a:latin typeface="Palatino Linotype"/>
              </a:rPr>
              <a:t>What</a:t>
            </a:r>
            <a:r>
              <a:rPr lang="en-US" sz="2000">
                <a:latin typeface="Palatino Linotype"/>
              </a:rPr>
              <a:t> – Descriptive statistics (proficiency level, scaled score, student group performance, etc.)</a:t>
            </a:r>
            <a:endParaRPr lang="en-US"/>
          </a:p>
          <a:p>
            <a:pPr marL="0" indent="0">
              <a:spcAft>
                <a:spcPts val="600"/>
              </a:spcAft>
              <a:buNone/>
            </a:pPr>
            <a:r>
              <a:rPr lang="en-US" sz="2000" b="1">
                <a:latin typeface="Palatino Linotype"/>
              </a:rPr>
              <a:t>Why</a:t>
            </a:r>
            <a:r>
              <a:rPr lang="en-US" sz="2000">
                <a:latin typeface="Palatino Linotype"/>
              </a:rPr>
              <a:t> – Root cause analysis (focus on locus)</a:t>
            </a:r>
          </a:p>
          <a:p>
            <a:pPr marL="0" indent="0">
              <a:spcAft>
                <a:spcPts val="600"/>
              </a:spcAft>
              <a:buNone/>
            </a:pPr>
            <a:r>
              <a:rPr lang="en-US" sz="2000" b="1">
                <a:latin typeface="Palatino Linotype"/>
              </a:rPr>
              <a:t>Action</a:t>
            </a:r>
            <a:r>
              <a:rPr lang="en-US" sz="2000">
                <a:latin typeface="Palatino Linotype"/>
              </a:rPr>
              <a:t> – Instructional response + extension/remediation</a:t>
            </a:r>
          </a:p>
          <a:p>
            <a:pPr marL="0" indent="0" algn="ctr">
              <a:spcAft>
                <a:spcPts val="600"/>
              </a:spcAft>
              <a:buNone/>
            </a:pPr>
            <a:endParaRPr lang="en-US" sz="2000">
              <a:latin typeface="Palatino Linotype"/>
            </a:endParaRPr>
          </a:p>
          <a:p>
            <a:pPr marL="0" indent="0" algn="ctr">
              <a:spcAft>
                <a:spcPts val="600"/>
              </a:spcAft>
              <a:buNone/>
            </a:pPr>
            <a:endParaRPr lang="en-US" sz="2000">
              <a:latin typeface="Palatino Linotype"/>
            </a:endParaRPr>
          </a:p>
          <a:p>
            <a:pPr marL="0" indent="0" algn="ctr">
              <a:spcAft>
                <a:spcPts val="600"/>
              </a:spcAft>
              <a:buNone/>
            </a:pPr>
            <a:endParaRPr lang="en-US" sz="2000">
              <a:latin typeface="Palatino Linotype"/>
            </a:endParaRPr>
          </a:p>
          <a:p>
            <a:pPr marL="0" indent="0" algn="ctr">
              <a:spcAft>
                <a:spcPts val="600"/>
              </a:spcAft>
              <a:buNone/>
            </a:pPr>
            <a:endParaRPr lang="en-US" sz="2000">
              <a:latin typeface="Palatino Linotype"/>
            </a:endParaRPr>
          </a:p>
          <a:p>
            <a:pPr marL="0" indent="0" algn="ctr">
              <a:spcAft>
                <a:spcPts val="600"/>
              </a:spcAft>
              <a:buNone/>
            </a:pPr>
            <a:r>
              <a:rPr lang="en-US" sz="2000">
                <a:latin typeface="Palatino Linotype"/>
              </a:rPr>
              <a:t> </a:t>
            </a:r>
            <a:r>
              <a:rPr lang="en-US" sz="2000">
                <a:latin typeface="Palatino Linotype"/>
                <a:hlinkClick r:id="rId3"/>
              </a:rPr>
              <a:t>Example 1</a:t>
            </a:r>
            <a:r>
              <a:rPr lang="en-US" sz="2000">
                <a:latin typeface="Palatino Linotype"/>
              </a:rPr>
              <a:t>	</a:t>
            </a:r>
            <a:r>
              <a:rPr lang="en-US" sz="2000">
                <a:latin typeface="Palatino Linotype"/>
                <a:hlinkClick r:id="rId4"/>
              </a:rPr>
              <a:t>Example 2</a:t>
            </a:r>
            <a:r>
              <a:rPr lang="en-US" sz="2000">
                <a:latin typeface="Palatino Linotype"/>
              </a:rPr>
              <a:t>	</a:t>
            </a:r>
            <a:r>
              <a:rPr lang="en-US" sz="2000">
                <a:latin typeface="Palatino Linotype"/>
                <a:hlinkClick r:id="rId5"/>
              </a:rPr>
              <a:t>Example 3</a:t>
            </a:r>
            <a:endParaRPr lang="en-US" sz="2000">
              <a:latin typeface="Palatino Linotype"/>
            </a:endParaRPr>
          </a:p>
        </p:txBody>
      </p:sp>
      <p:sp>
        <p:nvSpPr>
          <p:cNvPr id="2" name="Slide Number Placeholder 1">
            <a:extLst>
              <a:ext uri="{FF2B5EF4-FFF2-40B4-BE49-F238E27FC236}">
                <a16:creationId xmlns:a16="http://schemas.microsoft.com/office/drawing/2014/main" id="{EBBEE9A3-0580-4FDD-A3F3-9B2E14F21966}"/>
              </a:ext>
            </a:extLst>
          </p:cNvPr>
          <p:cNvSpPr>
            <a:spLocks noGrp="1"/>
          </p:cNvSpPr>
          <p:nvPr>
            <p:ph type="sldNum" sz="quarter" idx="10"/>
          </p:nvPr>
        </p:nvSpPr>
        <p:spPr/>
        <p:txBody>
          <a:bodyPr/>
          <a:lstStyle/>
          <a:p>
            <a:fld id="{A3D1C70C-36A2-44FC-A083-98959550CFF4}" type="slidenum">
              <a:rPr lang="en-US" smtClean="0"/>
              <a:pPr/>
              <a:t>25</a:t>
            </a:fld>
            <a:endParaRPr lang="en-US"/>
          </a:p>
        </p:txBody>
      </p:sp>
      <p:pic>
        <p:nvPicPr>
          <p:cNvPr id="1026" name="Picture 2" descr="Hanover Research | LinkedIn">
            <a:extLst>
              <a:ext uri="{FF2B5EF4-FFF2-40B4-BE49-F238E27FC236}">
                <a16:creationId xmlns:a16="http://schemas.microsoft.com/office/drawing/2014/main" id="{7600136D-5C63-AE29-143E-20DB13682C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0140" y="3744120"/>
            <a:ext cx="1144250" cy="11931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USD Workers Approve Labor Deal, Await Board Of Education Vote To Finalize  – Deadline">
            <a:extLst>
              <a:ext uri="{FF2B5EF4-FFF2-40B4-BE49-F238E27FC236}">
                <a16:creationId xmlns:a16="http://schemas.microsoft.com/office/drawing/2014/main" id="{5974D4F0-7F22-506A-7D52-D4C883FA20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6935" y="3770396"/>
            <a:ext cx="2004675" cy="13816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A055EC0-54BD-9A5D-F04A-9ACFBBEAC8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9991" y="3626332"/>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793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783503"/>
            <a:ext cx="12191999" cy="1282447"/>
          </a:xfrm>
          <a:prstGeom prst="rect">
            <a:avLst/>
          </a:prstGeom>
        </p:spPr>
        <p:txBody>
          <a:bodyPr lIns="91440" tIns="45720" rIns="91440" bIns="45720" anchor="b"/>
          <a:lstStyle/>
          <a:p>
            <a:r>
              <a:rPr lang="en-US" sz="4000">
                <a:latin typeface="Palatino Linotype"/>
              </a:rPr>
              <a:t>Implementation and Monitoring Needs</a:t>
            </a:r>
            <a:endParaRPr lang="en-US" sz="4000"/>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661375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8DCEB3-A0CB-4D47-B558-F0E64A2F7A4A}"/>
              </a:ext>
            </a:extLst>
          </p:cNvPr>
          <p:cNvSpPr>
            <a:spLocks noGrp="1"/>
          </p:cNvSpPr>
          <p:nvPr>
            <p:ph type="title"/>
          </p:nvPr>
        </p:nvSpPr>
        <p:spPr>
          <a:xfrm>
            <a:off x="1125868" y="351202"/>
            <a:ext cx="10096959" cy="755650"/>
          </a:xfrm>
        </p:spPr>
        <p:txBody>
          <a:bodyPr>
            <a:normAutofit/>
          </a:bodyPr>
          <a:lstStyle/>
          <a:p>
            <a:r>
              <a:rPr lang="en-US" sz="4000">
                <a:latin typeface="Palatino Linotype"/>
                <a:cs typeface="Times New Roman"/>
              </a:rPr>
              <a:t>Progress Monitoring + ASP</a:t>
            </a:r>
            <a:endParaRPr lang="en-US" sz="4000">
              <a:latin typeface="Palatino Linotype"/>
            </a:endParaRPr>
          </a:p>
        </p:txBody>
      </p:sp>
      <p:sp>
        <p:nvSpPr>
          <p:cNvPr id="5" name="Content Placeholder 4">
            <a:extLst>
              <a:ext uri="{FF2B5EF4-FFF2-40B4-BE49-F238E27FC236}">
                <a16:creationId xmlns:a16="http://schemas.microsoft.com/office/drawing/2014/main" id="{FC71332B-9E8D-4FF3-88A8-FCA37AC9CE53}"/>
              </a:ext>
            </a:extLst>
          </p:cNvPr>
          <p:cNvSpPr>
            <a:spLocks noGrp="1"/>
          </p:cNvSpPr>
          <p:nvPr>
            <p:ph type="body" sz="quarter" idx="11"/>
          </p:nvPr>
        </p:nvSpPr>
        <p:spPr>
          <a:xfrm>
            <a:off x="411339" y="1222375"/>
            <a:ext cx="11609212" cy="4549776"/>
          </a:xfrm>
        </p:spPr>
        <p:txBody>
          <a:bodyPr vert="horz" lIns="91440" tIns="45720" rIns="822960" bIns="45720" rtlCol="0" anchor="t">
            <a:noAutofit/>
          </a:bodyPr>
          <a:lstStyle/>
          <a:p>
            <a:pPr marL="0" indent="0">
              <a:spcAft>
                <a:spcPts val="600"/>
              </a:spcAft>
              <a:buNone/>
            </a:pPr>
            <a:r>
              <a:rPr lang="en-US" sz="2000" b="1">
                <a:latin typeface="Palatino Linotype"/>
              </a:rPr>
              <a:t>Monthly inputs</a:t>
            </a:r>
            <a:endParaRPr lang="en-US" sz="2000" b="1"/>
          </a:p>
          <a:p>
            <a:pPr lvl="1">
              <a:spcAft>
                <a:spcPts val="600"/>
              </a:spcAft>
            </a:pPr>
            <a:r>
              <a:rPr lang="en-US" sz="2000">
                <a:latin typeface="Palatino Linotype"/>
              </a:rPr>
              <a:t>Culture &amp; Climate data (staff and student attendance, in/out-of-school suspensions, etc.)</a:t>
            </a:r>
          </a:p>
          <a:p>
            <a:pPr marL="0" indent="0">
              <a:spcAft>
                <a:spcPts val="600"/>
              </a:spcAft>
              <a:buNone/>
            </a:pPr>
            <a:r>
              <a:rPr lang="en-US" sz="2000" b="1">
                <a:latin typeface="Palatino Linotype"/>
              </a:rPr>
              <a:t>Quarterly inputs</a:t>
            </a:r>
            <a:endParaRPr lang="en-US" sz="2000" b="1"/>
          </a:p>
          <a:p>
            <a:pPr lvl="1">
              <a:spcAft>
                <a:spcPts val="600"/>
              </a:spcAft>
            </a:pPr>
            <a:r>
              <a:rPr lang="en-US" sz="2000">
                <a:latin typeface="Palatino Linotype"/>
              </a:rPr>
              <a:t>Benchmark data</a:t>
            </a:r>
          </a:p>
          <a:p>
            <a:pPr lvl="1">
              <a:spcAft>
                <a:spcPts val="600"/>
              </a:spcAft>
            </a:pPr>
            <a:r>
              <a:rPr lang="en-US" sz="2000">
                <a:latin typeface="Palatino Linotype"/>
              </a:rPr>
              <a:t>Learning Walks</a:t>
            </a:r>
          </a:p>
          <a:p>
            <a:pPr lvl="1">
              <a:spcAft>
                <a:spcPts val="600"/>
              </a:spcAft>
            </a:pPr>
            <a:r>
              <a:rPr lang="en-US" sz="2000">
                <a:latin typeface="Palatino Linotype"/>
              </a:rPr>
              <a:t>S.M.A.R.T. Goal interim goal status</a:t>
            </a:r>
          </a:p>
          <a:p>
            <a:pPr marL="0" indent="0">
              <a:spcAft>
                <a:spcPts val="600"/>
              </a:spcAft>
              <a:buNone/>
            </a:pPr>
            <a:r>
              <a:rPr lang="en-US" sz="2000" b="1">
                <a:latin typeface="Palatino Linotype"/>
              </a:rPr>
              <a:t>Ongoing inputs</a:t>
            </a:r>
            <a:endParaRPr lang="en-US" sz="2000" b="1"/>
          </a:p>
          <a:p>
            <a:pPr lvl="1">
              <a:spcAft>
                <a:spcPts val="600"/>
              </a:spcAft>
            </a:pPr>
            <a:r>
              <a:rPr lang="en-US" sz="2000">
                <a:latin typeface="Palatino Linotype"/>
              </a:rPr>
              <a:t>SLT Meetings</a:t>
            </a:r>
          </a:p>
          <a:p>
            <a:pPr lvl="1">
              <a:spcAft>
                <a:spcPts val="600"/>
              </a:spcAft>
            </a:pPr>
            <a:r>
              <a:rPr lang="en-US" sz="2000">
                <a:latin typeface="Palatino Linotype"/>
              </a:rPr>
              <a:t>Action step status</a:t>
            </a:r>
          </a:p>
          <a:p>
            <a:pPr>
              <a:spcAft>
                <a:spcPts val="600"/>
              </a:spcAft>
            </a:pPr>
            <a:endParaRPr lang="en-US" sz="2000">
              <a:latin typeface="Palatino Linotype"/>
            </a:endParaRPr>
          </a:p>
          <a:p>
            <a:pPr marL="0" indent="0">
              <a:spcAft>
                <a:spcPts val="600"/>
              </a:spcAft>
              <a:buNone/>
            </a:pPr>
            <a:endParaRPr lang="en-US" sz="2000">
              <a:latin typeface="Palatino Linotype"/>
            </a:endParaRPr>
          </a:p>
          <a:p>
            <a:pPr lvl="1">
              <a:spcAft>
                <a:spcPts val="600"/>
              </a:spcAft>
            </a:pPr>
            <a:endParaRPr lang="en-US" sz="2000">
              <a:latin typeface="Palatino Linotype"/>
            </a:endParaRPr>
          </a:p>
        </p:txBody>
      </p:sp>
      <p:sp>
        <p:nvSpPr>
          <p:cNvPr id="2" name="Slide Number Placeholder 1">
            <a:extLst>
              <a:ext uri="{FF2B5EF4-FFF2-40B4-BE49-F238E27FC236}">
                <a16:creationId xmlns:a16="http://schemas.microsoft.com/office/drawing/2014/main" id="{EBBEE9A3-0580-4FDD-A3F3-9B2E14F21966}"/>
              </a:ext>
            </a:extLst>
          </p:cNvPr>
          <p:cNvSpPr>
            <a:spLocks noGrp="1"/>
          </p:cNvSpPr>
          <p:nvPr>
            <p:ph type="sldNum" sz="quarter" idx="10"/>
          </p:nvPr>
        </p:nvSpPr>
        <p:spPr/>
        <p:txBody>
          <a:bodyPr/>
          <a:lstStyle/>
          <a:p>
            <a:fld id="{A3D1C70C-36A2-44FC-A083-98959550CFF4}" type="slidenum">
              <a:rPr lang="en-US" smtClean="0"/>
              <a:pPr/>
              <a:t>27</a:t>
            </a:fld>
            <a:endParaRPr lang="en-US"/>
          </a:p>
        </p:txBody>
      </p:sp>
    </p:spTree>
    <p:extLst>
      <p:ext uri="{BB962C8B-B14F-4D97-AF65-F5344CB8AC3E}">
        <p14:creationId xmlns:p14="http://schemas.microsoft.com/office/powerpoint/2010/main" val="293402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8DCEB3-A0CB-4D47-B558-F0E64A2F7A4A}"/>
              </a:ext>
            </a:extLst>
          </p:cNvPr>
          <p:cNvSpPr>
            <a:spLocks noGrp="1"/>
          </p:cNvSpPr>
          <p:nvPr>
            <p:ph type="title"/>
          </p:nvPr>
        </p:nvSpPr>
        <p:spPr>
          <a:xfrm>
            <a:off x="1125868" y="351202"/>
            <a:ext cx="10096959" cy="755650"/>
          </a:xfrm>
        </p:spPr>
        <p:txBody>
          <a:bodyPr>
            <a:normAutofit/>
          </a:bodyPr>
          <a:lstStyle/>
          <a:p>
            <a:r>
              <a:rPr lang="en-US" sz="4000">
                <a:latin typeface="Palatino Linotype"/>
                <a:cs typeface="Times New Roman"/>
              </a:rPr>
              <a:t>Cycle Reviews</a:t>
            </a:r>
            <a:endParaRPr lang="en-US"/>
          </a:p>
        </p:txBody>
      </p:sp>
      <p:sp>
        <p:nvSpPr>
          <p:cNvPr id="5" name="Content Placeholder 4">
            <a:extLst>
              <a:ext uri="{FF2B5EF4-FFF2-40B4-BE49-F238E27FC236}">
                <a16:creationId xmlns:a16="http://schemas.microsoft.com/office/drawing/2014/main" id="{FC71332B-9E8D-4FF3-88A8-FCA37AC9CE53}"/>
              </a:ext>
            </a:extLst>
          </p:cNvPr>
          <p:cNvSpPr>
            <a:spLocks noGrp="1"/>
          </p:cNvSpPr>
          <p:nvPr>
            <p:ph type="body" sz="quarter" idx="11"/>
          </p:nvPr>
        </p:nvSpPr>
        <p:spPr>
          <a:xfrm>
            <a:off x="411339" y="1222375"/>
            <a:ext cx="11609212" cy="5139247"/>
          </a:xfrm>
        </p:spPr>
        <p:txBody>
          <a:bodyPr vert="horz" lIns="91440" tIns="45720" rIns="822960" bIns="45720" rtlCol="0" anchor="t">
            <a:noAutofit/>
          </a:bodyPr>
          <a:lstStyle/>
          <a:p>
            <a:pPr>
              <a:lnSpc>
                <a:spcPct val="98000"/>
              </a:lnSpc>
              <a:spcAft>
                <a:spcPts val="600"/>
              </a:spcAft>
              <a:buFont typeface="Arial"/>
              <a:buChar char="•"/>
            </a:pPr>
            <a:r>
              <a:rPr lang="en-US" sz="2800">
                <a:latin typeface="Palatino Linotype"/>
              </a:rPr>
              <a:t>What data tells if the interim goal is met/not met? Is the school on track to meet the overall goal?</a:t>
            </a:r>
          </a:p>
          <a:p>
            <a:pPr>
              <a:lnSpc>
                <a:spcPct val="98000"/>
              </a:lnSpc>
              <a:spcAft>
                <a:spcPts val="600"/>
              </a:spcAft>
              <a:buFont typeface="Arial"/>
            </a:pPr>
            <a:r>
              <a:rPr lang="en-US" sz="2800">
                <a:latin typeface="Palatino Linotype"/>
              </a:rPr>
              <a:t>What shifts in systematic/instructional practice can be highlighted based on the data analysis? What intentional changes in your systems and instruction have occurred due to the data analysis?</a:t>
            </a:r>
          </a:p>
          <a:p>
            <a:pPr>
              <a:lnSpc>
                <a:spcPct val="98000"/>
              </a:lnSpc>
              <a:spcAft>
                <a:spcPts val="600"/>
              </a:spcAft>
              <a:buFont typeface="Arial"/>
            </a:pPr>
            <a:r>
              <a:rPr lang="en-US" sz="2800">
                <a:latin typeface="Palatino Linotype"/>
              </a:rPr>
              <a:t>What has been the impact of the SIA allocation?  What accompanying evidence can be provided to support the hypothesis?</a:t>
            </a:r>
          </a:p>
          <a:p>
            <a:pPr>
              <a:lnSpc>
                <a:spcPct val="98000"/>
              </a:lnSpc>
              <a:spcAft>
                <a:spcPts val="600"/>
              </a:spcAft>
              <a:buFont typeface="Arial"/>
            </a:pPr>
            <a:r>
              <a:rPr lang="en-US" sz="2800">
                <a:latin typeface="Palatino Linotype"/>
              </a:rPr>
              <a:t>What are your next steps?</a:t>
            </a:r>
          </a:p>
          <a:p>
            <a:pPr marL="0" indent="0">
              <a:lnSpc>
                <a:spcPct val="98000"/>
              </a:lnSpc>
              <a:spcAft>
                <a:spcPts val="600"/>
              </a:spcAft>
              <a:buNone/>
            </a:pPr>
            <a:endParaRPr lang="en-US" sz="2800"/>
          </a:p>
          <a:p>
            <a:pPr marL="971550" lvl="1" indent="-285750">
              <a:lnSpc>
                <a:spcPct val="98000"/>
              </a:lnSpc>
              <a:spcAft>
                <a:spcPts val="600"/>
              </a:spcAft>
              <a:buFont typeface="Arial"/>
            </a:pPr>
            <a:endParaRPr lang="en-US" sz="2800">
              <a:latin typeface="Palatino Linotype"/>
            </a:endParaRPr>
          </a:p>
          <a:p>
            <a:pPr marL="0" indent="0">
              <a:spcAft>
                <a:spcPts val="600"/>
              </a:spcAft>
              <a:buNone/>
            </a:pPr>
            <a:endParaRPr lang="en-US" sz="2000" b="1">
              <a:latin typeface="Palatino Linotype"/>
            </a:endParaRPr>
          </a:p>
          <a:p>
            <a:pPr>
              <a:spcAft>
                <a:spcPts val="600"/>
              </a:spcAft>
            </a:pPr>
            <a:endParaRPr lang="en-US" sz="2000">
              <a:latin typeface="Palatino Linotype"/>
            </a:endParaRPr>
          </a:p>
          <a:p>
            <a:pPr marL="0" indent="0">
              <a:spcAft>
                <a:spcPts val="600"/>
              </a:spcAft>
              <a:buNone/>
            </a:pPr>
            <a:endParaRPr lang="en-US" sz="2000">
              <a:latin typeface="Palatino Linotype"/>
            </a:endParaRPr>
          </a:p>
          <a:p>
            <a:pPr lvl="1">
              <a:spcAft>
                <a:spcPts val="600"/>
              </a:spcAft>
            </a:pPr>
            <a:endParaRPr lang="en-US" sz="2000">
              <a:latin typeface="Palatino Linotype"/>
            </a:endParaRPr>
          </a:p>
        </p:txBody>
      </p:sp>
      <p:sp>
        <p:nvSpPr>
          <p:cNvPr id="2" name="Slide Number Placeholder 1">
            <a:extLst>
              <a:ext uri="{FF2B5EF4-FFF2-40B4-BE49-F238E27FC236}">
                <a16:creationId xmlns:a16="http://schemas.microsoft.com/office/drawing/2014/main" id="{EBBEE9A3-0580-4FDD-A3F3-9B2E14F21966}"/>
              </a:ext>
            </a:extLst>
          </p:cNvPr>
          <p:cNvSpPr>
            <a:spLocks noGrp="1"/>
          </p:cNvSpPr>
          <p:nvPr>
            <p:ph type="sldNum" sz="quarter" idx="10"/>
          </p:nvPr>
        </p:nvSpPr>
        <p:spPr/>
        <p:txBody>
          <a:bodyPr/>
          <a:lstStyle/>
          <a:p>
            <a:fld id="{A3D1C70C-36A2-44FC-A083-98959550CFF4}" type="slidenum">
              <a:rPr lang="en-US" smtClean="0"/>
              <a:pPr/>
              <a:t>28</a:t>
            </a:fld>
            <a:endParaRPr lang="en-US"/>
          </a:p>
        </p:txBody>
      </p:sp>
    </p:spTree>
    <p:extLst>
      <p:ext uri="{BB962C8B-B14F-4D97-AF65-F5344CB8AC3E}">
        <p14:creationId xmlns:p14="http://schemas.microsoft.com/office/powerpoint/2010/main" val="382684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783503"/>
            <a:ext cx="12191999" cy="1282447"/>
          </a:xfrm>
          <a:prstGeom prst="rect">
            <a:avLst/>
          </a:prstGeom>
        </p:spPr>
        <p:txBody>
          <a:bodyPr lIns="91440" tIns="45720" rIns="91440" bIns="45720" anchor="b"/>
          <a:lstStyle/>
          <a:p>
            <a:r>
              <a:rPr lang="en-US" sz="4000">
                <a:latin typeface="Palatino Linotype"/>
              </a:rPr>
              <a:t>Next Steps</a:t>
            </a:r>
            <a:endParaRPr lang="en-US" sz="4000"/>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215083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783503"/>
            <a:ext cx="12191999" cy="1282447"/>
          </a:xfrm>
          <a:prstGeom prst="rect">
            <a:avLst/>
          </a:prstGeom>
        </p:spPr>
        <p:txBody>
          <a:bodyPr lIns="91440" tIns="45720" rIns="91440" bIns="45720" anchor="b"/>
          <a:lstStyle/>
          <a:p>
            <a:r>
              <a:rPr lang="en-US" sz="4000">
                <a:latin typeface="Palatino Linotype"/>
              </a:rPr>
              <a:t>Welcome/Introductions</a:t>
            </a:r>
            <a:endParaRPr lang="en-US" sz="4000"/>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464737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8DCEB3-A0CB-4D47-B558-F0E64A2F7A4A}"/>
              </a:ext>
            </a:extLst>
          </p:cNvPr>
          <p:cNvSpPr>
            <a:spLocks noGrp="1"/>
          </p:cNvSpPr>
          <p:nvPr>
            <p:ph type="title"/>
          </p:nvPr>
        </p:nvSpPr>
        <p:spPr>
          <a:xfrm>
            <a:off x="1125868" y="390615"/>
            <a:ext cx="10096959" cy="755650"/>
          </a:xfrm>
        </p:spPr>
        <p:txBody>
          <a:bodyPr>
            <a:normAutofit/>
          </a:bodyPr>
          <a:lstStyle/>
          <a:p>
            <a:r>
              <a:rPr lang="en-US" sz="4000">
                <a:latin typeface="Palatino Linotype"/>
                <a:ea typeface="Calibri"/>
                <a:cs typeface="Calibri"/>
              </a:rPr>
              <a:t>What do I do next?</a:t>
            </a:r>
          </a:p>
        </p:txBody>
      </p:sp>
      <p:sp>
        <p:nvSpPr>
          <p:cNvPr id="5" name="Content Placeholder 4">
            <a:extLst>
              <a:ext uri="{FF2B5EF4-FFF2-40B4-BE49-F238E27FC236}">
                <a16:creationId xmlns:a16="http://schemas.microsoft.com/office/drawing/2014/main" id="{FC71332B-9E8D-4FF3-88A8-FCA37AC9CE53}"/>
              </a:ext>
            </a:extLst>
          </p:cNvPr>
          <p:cNvSpPr>
            <a:spLocks noGrp="1"/>
          </p:cNvSpPr>
          <p:nvPr>
            <p:ph type="body" sz="quarter" idx="11"/>
          </p:nvPr>
        </p:nvSpPr>
        <p:spPr>
          <a:xfrm>
            <a:off x="411339" y="1222375"/>
            <a:ext cx="11609212" cy="4549776"/>
          </a:xfrm>
        </p:spPr>
        <p:txBody>
          <a:bodyPr vert="horz" lIns="91440" tIns="45720" rIns="822960" bIns="45720" rtlCol="0" anchor="t">
            <a:noAutofit/>
          </a:bodyPr>
          <a:lstStyle/>
          <a:p>
            <a:pPr>
              <a:spcAft>
                <a:spcPts val="600"/>
              </a:spcAft>
            </a:pPr>
            <a:endParaRPr lang="en-US" sz="3200"/>
          </a:p>
          <a:p>
            <a:pPr marL="0" indent="0">
              <a:spcAft>
                <a:spcPts val="600"/>
              </a:spcAft>
              <a:buNone/>
            </a:pPr>
            <a:endParaRPr lang="en-US">
              <a:latin typeface="Palatino Linotype"/>
            </a:endParaRPr>
          </a:p>
          <a:p>
            <a:pPr lvl="1">
              <a:spcAft>
                <a:spcPts val="600"/>
              </a:spcAft>
            </a:pPr>
            <a:endParaRPr lang="en-US">
              <a:latin typeface="Palatino Linotype"/>
            </a:endParaRPr>
          </a:p>
        </p:txBody>
      </p:sp>
      <p:sp>
        <p:nvSpPr>
          <p:cNvPr id="2" name="Slide Number Placeholder 1">
            <a:extLst>
              <a:ext uri="{FF2B5EF4-FFF2-40B4-BE49-F238E27FC236}">
                <a16:creationId xmlns:a16="http://schemas.microsoft.com/office/drawing/2014/main" id="{EBBEE9A3-0580-4FDD-A3F3-9B2E14F21966}"/>
              </a:ext>
            </a:extLst>
          </p:cNvPr>
          <p:cNvSpPr>
            <a:spLocks noGrp="1"/>
          </p:cNvSpPr>
          <p:nvPr>
            <p:ph type="sldNum" sz="quarter" idx="10"/>
          </p:nvPr>
        </p:nvSpPr>
        <p:spPr/>
        <p:txBody>
          <a:bodyPr/>
          <a:lstStyle/>
          <a:p>
            <a:fld id="{A3D1C70C-36A2-44FC-A083-98959550CFF4}" type="slidenum">
              <a:rPr lang="en-US" smtClean="0"/>
              <a:pPr/>
              <a:t>30</a:t>
            </a:fld>
            <a:endParaRPr lang="en-US"/>
          </a:p>
        </p:txBody>
      </p:sp>
      <p:sp>
        <p:nvSpPr>
          <p:cNvPr id="3" name="TextBox 2">
            <a:extLst>
              <a:ext uri="{FF2B5EF4-FFF2-40B4-BE49-F238E27FC236}">
                <a16:creationId xmlns:a16="http://schemas.microsoft.com/office/drawing/2014/main" id="{0DF23798-EAF2-704E-8388-D1E4DAFBD475}"/>
              </a:ext>
            </a:extLst>
          </p:cNvPr>
          <p:cNvSpPr txBox="1"/>
          <p:nvPr/>
        </p:nvSpPr>
        <p:spPr>
          <a:xfrm>
            <a:off x="941294" y="1658470"/>
            <a:ext cx="990599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sz="2000"/>
              <a:t>Complete a </a:t>
            </a:r>
            <a:r>
              <a:rPr lang="en-US" sz="2000" b="1" i="1" u="sng"/>
              <a:t>data inventory</a:t>
            </a:r>
            <a:r>
              <a:rPr lang="en-US" sz="2000"/>
              <a:t> with your school and/or district-level colleagues to have a full understanding of the data presently available to make decisions</a:t>
            </a:r>
            <a:br>
              <a:rPr lang="en-US" sz="2000"/>
            </a:br>
            <a:endParaRPr lang="en-US" sz="2000"/>
          </a:p>
          <a:p>
            <a:pPr marL="457200" indent="-457200">
              <a:buAutoNum type="arabicPeriod"/>
            </a:pPr>
            <a:r>
              <a:rPr lang="en-US" sz="2000"/>
              <a:t>Choose a </a:t>
            </a:r>
            <a:r>
              <a:rPr lang="en-US" sz="2000" b="1" i="1" u="sng"/>
              <a:t>protocol or process</a:t>
            </a:r>
            <a:r>
              <a:rPr lang="en-US" sz="2000"/>
              <a:t> for data analysis that you're comfortable with moving forward as a leadership team.</a:t>
            </a:r>
            <a:br>
              <a:rPr lang="en-US" sz="2000"/>
            </a:br>
            <a:endParaRPr lang="en-US" sz="2000"/>
          </a:p>
          <a:p>
            <a:pPr marL="457200" indent="-457200">
              <a:buAutoNum type="arabicPeriod"/>
            </a:pPr>
            <a:r>
              <a:rPr lang="en-US" sz="2000"/>
              <a:t>Develop a </a:t>
            </a:r>
            <a:r>
              <a:rPr lang="en-US" sz="2000" b="1" i="1" u="sng"/>
              <a:t>plan for targeted learning walks</a:t>
            </a:r>
            <a:r>
              <a:rPr lang="en-US" sz="2000"/>
              <a:t> to ensure that selected strategies are being implemented with fidelity to support student learning.</a:t>
            </a:r>
          </a:p>
        </p:txBody>
      </p:sp>
    </p:spTree>
    <p:extLst>
      <p:ext uri="{BB962C8B-B14F-4D97-AF65-F5344CB8AC3E}">
        <p14:creationId xmlns:p14="http://schemas.microsoft.com/office/powerpoint/2010/main" val="1079994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4B65E-3509-CF3C-D79A-88D18D39D190}"/>
              </a:ext>
            </a:extLst>
          </p:cNvPr>
          <p:cNvSpPr>
            <a:spLocks noGrp="1"/>
          </p:cNvSpPr>
          <p:nvPr>
            <p:ph type="title"/>
          </p:nvPr>
        </p:nvSpPr>
        <p:spPr/>
        <p:txBody>
          <a:bodyPr/>
          <a:lstStyle/>
          <a:p>
            <a:r>
              <a:rPr lang="en-US" sz="4000">
                <a:latin typeface="Palatino Linotype"/>
              </a:rPr>
              <a:t>Presenter Contact Information</a:t>
            </a:r>
            <a:endParaRPr lang="en-US"/>
          </a:p>
        </p:txBody>
      </p:sp>
      <p:sp>
        <p:nvSpPr>
          <p:cNvPr id="3" name="Content Placeholder 2">
            <a:extLst>
              <a:ext uri="{FF2B5EF4-FFF2-40B4-BE49-F238E27FC236}">
                <a16:creationId xmlns:a16="http://schemas.microsoft.com/office/drawing/2014/main" id="{AA0180E0-150F-EE0D-B87D-7569C2E28E10}"/>
              </a:ext>
            </a:extLst>
          </p:cNvPr>
          <p:cNvSpPr>
            <a:spLocks noGrp="1"/>
          </p:cNvSpPr>
          <p:nvPr>
            <p:ph idx="1"/>
          </p:nvPr>
        </p:nvSpPr>
        <p:spPr>
          <a:xfrm>
            <a:off x="146292" y="1430627"/>
            <a:ext cx="5737828" cy="4541196"/>
          </a:xfrm>
        </p:spPr>
        <p:txBody>
          <a:bodyPr vert="horz" lIns="91440" tIns="45720" rIns="822960" bIns="45720" rtlCol="0" anchor="t">
            <a:noAutofit/>
          </a:bodyPr>
          <a:lstStyle/>
          <a:p>
            <a:pPr marL="0" indent="0">
              <a:buNone/>
            </a:pPr>
            <a:r>
              <a:rPr lang="en-US" sz="2000" b="1">
                <a:latin typeface="Palatino Linotype"/>
              </a:rPr>
              <a:t>Dr. Chimaobi </a:t>
            </a:r>
            <a:r>
              <a:rPr lang="en-US" sz="2000" b="1" err="1">
                <a:latin typeface="Palatino Linotype"/>
              </a:rPr>
              <a:t>Amutah</a:t>
            </a:r>
            <a:br>
              <a:rPr lang="en-US" sz="2000" b="1">
                <a:latin typeface="Palatino Linotype"/>
              </a:rPr>
            </a:br>
            <a:r>
              <a:rPr lang="en-US" sz="2000" i="1">
                <a:latin typeface="Palatino Linotype"/>
              </a:rPr>
              <a:t>Statewide Data Manager</a:t>
            </a:r>
            <a:br>
              <a:rPr lang="en-US" sz="2000" i="1">
                <a:latin typeface="Palatino Linotype"/>
              </a:rPr>
            </a:br>
            <a:r>
              <a:rPr lang="en-US" sz="2000" i="1">
                <a:latin typeface="Palatino Linotype"/>
              </a:rPr>
              <a:t>State Transformation Specialist </a:t>
            </a:r>
            <a:br>
              <a:rPr lang="en-US" sz="2000" b="1">
                <a:latin typeface="Palatino Linotype"/>
              </a:rPr>
            </a:br>
            <a:r>
              <a:rPr lang="en-US" sz="2000">
                <a:latin typeface="Palatino Linotype"/>
              </a:rPr>
              <a:t>(609) 468-7349</a:t>
            </a:r>
            <a:br>
              <a:rPr lang="en-US" sz="2000">
                <a:latin typeface="Palatino Linotype"/>
              </a:rPr>
            </a:br>
            <a:r>
              <a:rPr lang="en-US" sz="2000">
                <a:latin typeface="Palatino Linotype"/>
                <a:hlinkClick r:id="rId3"/>
              </a:rPr>
              <a:t>chimaobi.amutah@doe.nj.gov</a:t>
            </a:r>
            <a:endParaRPr lang="en-US" sz="2000" b="1">
              <a:latin typeface="Palatino Linotype"/>
            </a:endParaRPr>
          </a:p>
          <a:p>
            <a:pPr marL="0" indent="0">
              <a:buNone/>
            </a:pPr>
            <a:r>
              <a:rPr lang="en-US" sz="2000" b="1">
                <a:latin typeface="Palatino Linotype"/>
              </a:rPr>
              <a:t>Matthew Norcross</a:t>
            </a:r>
            <a:br>
              <a:rPr lang="en-US" sz="2000" b="1">
                <a:latin typeface="Palatino Linotype"/>
              </a:rPr>
            </a:br>
            <a:r>
              <a:rPr lang="en-US" sz="2000" i="1">
                <a:latin typeface="Palatino Linotype"/>
              </a:rPr>
              <a:t>Data Analyst</a:t>
            </a:r>
            <a:br>
              <a:rPr lang="en-US" sz="2000" b="1">
                <a:latin typeface="Palatino Linotype"/>
              </a:rPr>
            </a:br>
            <a:r>
              <a:rPr lang="en-US" sz="2000">
                <a:latin typeface="Palatino Linotype"/>
              </a:rPr>
              <a:t>(856) 372-0238</a:t>
            </a:r>
            <a:br>
              <a:rPr lang="en-US" sz="2000">
                <a:latin typeface="Palatino Linotype"/>
              </a:rPr>
            </a:br>
            <a:r>
              <a:rPr lang="en-US" sz="2000">
                <a:latin typeface="Palatino Linotype"/>
                <a:hlinkClick r:id="rId4"/>
              </a:rPr>
              <a:t>matthew.norcross@doe.nj.gov</a:t>
            </a:r>
            <a:endParaRPr lang="en-US" sz="2000">
              <a:latin typeface="Palatino Linotype"/>
            </a:endParaRPr>
          </a:p>
          <a:p>
            <a:pPr marL="0" indent="0">
              <a:buNone/>
            </a:pPr>
            <a:endParaRPr lang="en-US" sz="2000">
              <a:latin typeface="Palatino Linotype"/>
            </a:endParaRPr>
          </a:p>
        </p:txBody>
      </p:sp>
      <p:sp>
        <p:nvSpPr>
          <p:cNvPr id="5" name="Slide Number Placeholder 4">
            <a:extLst>
              <a:ext uri="{FF2B5EF4-FFF2-40B4-BE49-F238E27FC236}">
                <a16:creationId xmlns:a16="http://schemas.microsoft.com/office/drawing/2014/main" id="{5F6B0EB2-65A0-C478-3F75-55997E677A1B}"/>
              </a:ext>
            </a:extLst>
          </p:cNvPr>
          <p:cNvSpPr>
            <a:spLocks noGrp="1"/>
          </p:cNvSpPr>
          <p:nvPr>
            <p:ph type="sldNum" sz="quarter" idx="12"/>
          </p:nvPr>
        </p:nvSpPr>
        <p:spPr/>
        <p:txBody>
          <a:bodyPr/>
          <a:lstStyle/>
          <a:p>
            <a:fld id="{A3D1C70C-36A2-44FC-A083-98959550CFF4}" type="slidenum">
              <a:rPr lang="en-US" smtClean="0"/>
              <a:t>31</a:t>
            </a:fld>
            <a:endParaRPr lang="en-US"/>
          </a:p>
        </p:txBody>
      </p:sp>
      <p:sp>
        <p:nvSpPr>
          <p:cNvPr id="7" name="Content Placeholder 2">
            <a:extLst>
              <a:ext uri="{FF2B5EF4-FFF2-40B4-BE49-F238E27FC236}">
                <a16:creationId xmlns:a16="http://schemas.microsoft.com/office/drawing/2014/main" id="{23DCABA5-8AE2-4AAE-038C-4A40E8127CD0}"/>
              </a:ext>
            </a:extLst>
          </p:cNvPr>
          <p:cNvSpPr txBox="1">
            <a:spLocks/>
          </p:cNvSpPr>
          <p:nvPr/>
        </p:nvSpPr>
        <p:spPr>
          <a:xfrm>
            <a:off x="5879636" y="1284373"/>
            <a:ext cx="5737828" cy="4972824"/>
          </a:xfrm>
          <a:prstGeom prst="rect">
            <a:avLst/>
          </a:prstGeom>
        </p:spPr>
        <p:txBody>
          <a:bodyPr vert="horz" lIns="91440" tIns="45720" rIns="822960" bIns="45720" rtlCol="0" anchor="t">
            <a:noAutofit/>
          </a:bodyPr>
          <a:lst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latin typeface="Palatino Linotype"/>
              </a:rPr>
              <a:t>Jennifer Hobbs</a:t>
            </a:r>
            <a:br>
              <a:rPr lang="en-US" sz="2000" b="1">
                <a:latin typeface="Palatino Linotype"/>
              </a:rPr>
            </a:br>
            <a:r>
              <a:rPr lang="en-US" sz="2000" i="1">
                <a:latin typeface="Palatino Linotype"/>
              </a:rPr>
              <a:t>Data Specialist, RST-North</a:t>
            </a:r>
            <a:br>
              <a:rPr lang="en-US" sz="2000" b="1">
                <a:latin typeface="Palatino Linotype"/>
              </a:rPr>
            </a:br>
            <a:r>
              <a:rPr lang="en-US" sz="2000">
                <a:solidFill>
                  <a:srgbClr val="212121"/>
                </a:solidFill>
                <a:latin typeface="Palatino Linotype"/>
              </a:rPr>
              <a:t>(973) 902-6969</a:t>
            </a:r>
            <a:br>
              <a:rPr lang="en-US" sz="2000">
                <a:latin typeface="Palatino Linotype"/>
              </a:rPr>
            </a:br>
            <a:r>
              <a:rPr lang="en-US" sz="2000">
                <a:latin typeface="Palatino Linotype"/>
                <a:hlinkClick r:id="rId5"/>
              </a:rPr>
              <a:t>jennifer.hobbs@doe.nj.gov</a:t>
            </a:r>
            <a:r>
              <a:rPr lang="en-US" sz="2000">
                <a:latin typeface="Palatino Linotype"/>
              </a:rPr>
              <a:t> </a:t>
            </a:r>
            <a:endParaRPr lang="en-US" sz="2000" b="1">
              <a:latin typeface="Palatino Linotype"/>
            </a:endParaRPr>
          </a:p>
          <a:p>
            <a:pPr marL="0" indent="0">
              <a:buNone/>
            </a:pPr>
            <a:r>
              <a:rPr lang="en-US" sz="2000" b="1">
                <a:latin typeface="Palatino Linotype"/>
              </a:rPr>
              <a:t>Reina Irizarry-Clark</a:t>
            </a:r>
            <a:br>
              <a:rPr lang="en-US" sz="2000" b="1">
                <a:latin typeface="Palatino Linotype"/>
              </a:rPr>
            </a:br>
            <a:r>
              <a:rPr lang="en-US" sz="2000" i="1">
                <a:latin typeface="Palatino Linotype"/>
              </a:rPr>
              <a:t>Data Specialist, RST-Central</a:t>
            </a:r>
            <a:br>
              <a:rPr lang="en-US" sz="2000" b="1">
                <a:latin typeface="Palatino Linotype"/>
              </a:rPr>
            </a:br>
            <a:r>
              <a:rPr lang="en-US" sz="2000">
                <a:latin typeface="Palatino Linotype"/>
              </a:rPr>
              <a:t>(609) 658-0366</a:t>
            </a:r>
            <a:br>
              <a:rPr lang="en-US" sz="2000">
                <a:latin typeface="Palatino Linotype"/>
              </a:rPr>
            </a:br>
            <a:r>
              <a:rPr lang="en-US" sz="2000">
                <a:latin typeface="Palatino Linotype"/>
                <a:hlinkClick r:id="rId6"/>
              </a:rPr>
              <a:t>reina.irizarry-clark@doe.nj.gov</a:t>
            </a:r>
            <a:endParaRPr lang="en-US" sz="2000">
              <a:latin typeface="Palatino Linotype"/>
            </a:endParaRPr>
          </a:p>
          <a:p>
            <a:pPr marL="0" indent="0">
              <a:lnSpc>
                <a:spcPct val="100000"/>
              </a:lnSpc>
              <a:spcAft>
                <a:spcPts val="0"/>
              </a:spcAft>
              <a:buNone/>
            </a:pPr>
            <a:r>
              <a:rPr lang="en-US" sz="2000" b="1">
                <a:latin typeface="Palatino Linotype"/>
              </a:rPr>
              <a:t>Lindsay Wilhelmi-Guay</a:t>
            </a:r>
            <a:br>
              <a:rPr lang="en-US" sz="2000" b="1">
                <a:latin typeface="Palatino Linotype"/>
              </a:rPr>
            </a:br>
            <a:r>
              <a:rPr lang="en-US" sz="2000" i="1">
                <a:latin typeface="Palatino Linotype"/>
              </a:rPr>
              <a:t>Data Specialist, RST-South</a:t>
            </a:r>
            <a:br>
              <a:rPr lang="en-US" sz="2000" b="1">
                <a:latin typeface="Palatino Linotype"/>
              </a:rPr>
            </a:br>
            <a:r>
              <a:rPr lang="en-US" sz="2000">
                <a:latin typeface="Palatino Linotype"/>
              </a:rPr>
              <a:t>(856) 301-0087 </a:t>
            </a:r>
          </a:p>
          <a:p>
            <a:pPr marL="0" indent="0">
              <a:lnSpc>
                <a:spcPct val="100000"/>
              </a:lnSpc>
              <a:spcBef>
                <a:spcPts val="0"/>
              </a:spcBef>
              <a:buNone/>
            </a:pPr>
            <a:r>
              <a:rPr lang="en-US" sz="2000">
                <a:latin typeface="Palatino Linotype"/>
                <a:hlinkClick r:id="rId7"/>
              </a:rPr>
              <a:t>lindsay.wilhelmi-guay@doe.nj.gov</a:t>
            </a:r>
            <a:endParaRPr lang="en-US" sz="2000"/>
          </a:p>
        </p:txBody>
      </p:sp>
    </p:spTree>
    <p:extLst>
      <p:ext uri="{BB962C8B-B14F-4D97-AF65-F5344CB8AC3E}">
        <p14:creationId xmlns:p14="http://schemas.microsoft.com/office/powerpoint/2010/main" val="1542990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783503"/>
            <a:ext cx="12191999" cy="1282447"/>
          </a:xfrm>
          <a:prstGeom prst="rect">
            <a:avLst/>
          </a:prstGeom>
        </p:spPr>
        <p:txBody>
          <a:bodyPr lIns="91440" tIns="45720" rIns="91440" bIns="45720" anchor="b"/>
          <a:lstStyle/>
          <a:p>
            <a:r>
              <a:rPr lang="en-US" sz="4000">
                <a:latin typeface="Palatino Linotype"/>
              </a:rPr>
              <a:t>Questions</a:t>
            </a:r>
            <a:endParaRPr lang="en-US" sz="4000"/>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7769905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a:xfrm>
            <a:off x="1142842" y="390900"/>
            <a:ext cx="10188924" cy="774828"/>
          </a:xfrm>
        </p:spPr>
        <p:txBody>
          <a:bodyPr/>
          <a:lstStyle/>
          <a:p>
            <a:r>
              <a:rPr lang="en-US" sz="4000">
                <a:latin typeface="Palatino Linotype"/>
              </a:rPr>
              <a:t>Thank You!</a:t>
            </a:r>
          </a:p>
        </p:txBody>
      </p:sp>
      <p:sp>
        <p:nvSpPr>
          <p:cNvPr id="20" name="contact info">
            <a:extLst>
              <a:ext uri="{FF2B5EF4-FFF2-40B4-BE49-F238E27FC236}">
                <a16:creationId xmlns:a16="http://schemas.microsoft.com/office/drawing/2014/main" id="{ACF9ECBB-DEA9-4ED4-A2DA-7517CD788761}"/>
              </a:ext>
            </a:extLst>
          </p:cNvPr>
          <p:cNvSpPr>
            <a:spLocks noGrp="1"/>
          </p:cNvSpPr>
          <p:nvPr>
            <p:ph idx="13"/>
          </p:nvPr>
        </p:nvSpPr>
        <p:spPr>
          <a:xfrm>
            <a:off x="-3" y="1756114"/>
            <a:ext cx="12191999" cy="2742763"/>
          </a:xfrm>
        </p:spPr>
        <p:txBody>
          <a:bodyPr vert="horz" lIns="0" tIns="45720" rIns="0" bIns="45720" rtlCol="0" anchor="t">
            <a:normAutofit/>
          </a:bodyPr>
          <a:lstStyle/>
          <a:p>
            <a:r>
              <a:rPr lang="en-US" sz="2000">
                <a:latin typeface="Palatino Linotype"/>
              </a:rPr>
              <a:t>New Jersey Department of Education: </a:t>
            </a:r>
            <a:r>
              <a:rPr lang="en-US" sz="2000">
                <a:solidFill>
                  <a:srgbClr val="0000FF"/>
                </a:solidFill>
                <a:latin typeface="Palatino Linotype"/>
                <a:hlinkClick r:id="rId3"/>
              </a:rPr>
              <a:t>nj.gov/education</a:t>
            </a:r>
            <a:endParaRPr lang="en-US" sz="2000">
              <a:latin typeface="Palatino Linotype"/>
            </a:endParaRPr>
          </a:p>
          <a:p>
            <a:endParaRPr lang="en-US" sz="2000">
              <a:latin typeface="Palatino Linotype"/>
            </a:endParaRPr>
          </a:p>
          <a:p>
            <a:r>
              <a:rPr lang="en-US" sz="2000">
                <a:latin typeface="Palatino Linotype"/>
              </a:rPr>
              <a:t>Office of Comprehensive Support: </a:t>
            </a:r>
            <a:r>
              <a:rPr lang="en-US" sz="2000">
                <a:latin typeface="Palatino Linotype"/>
                <a:hlinkClick r:id="rId4"/>
              </a:rPr>
              <a:t>OCS@doe.nj.gov</a:t>
            </a:r>
            <a:endParaRPr lang="en-US" sz="2000">
              <a:latin typeface="Palatino Linotype"/>
            </a:endParaRPr>
          </a:p>
          <a:p>
            <a:r>
              <a:rPr lang="en-US" sz="2000">
                <a:latin typeface="Palatino Linotype"/>
              </a:rPr>
              <a:t>ASP Technical Support: </a:t>
            </a:r>
            <a:r>
              <a:rPr lang="en-US" sz="2000">
                <a:latin typeface="Palatino Linotype"/>
                <a:hlinkClick r:id="rId5"/>
              </a:rPr>
              <a:t>ASP@doe.nj.gov</a:t>
            </a:r>
            <a:endParaRPr lang="en-US" sz="2000">
              <a:latin typeface="Palatino Linotype"/>
            </a:endParaRPr>
          </a:p>
          <a:p>
            <a:endParaRPr lang="en-US" sz="2000">
              <a:latin typeface="Palatino Linotype"/>
            </a:endParaRPr>
          </a:p>
          <a:p>
            <a:endParaRPr lang="en-US"/>
          </a:p>
        </p:txBody>
      </p:sp>
      <p:sp>
        <p:nvSpPr>
          <p:cNvPr id="13" name="follow us">
            <a:extLst>
              <a:ext uri="{FF2B5EF4-FFF2-40B4-BE49-F238E27FC236}">
                <a16:creationId xmlns:a16="http://schemas.microsoft.com/office/drawing/2014/main" id="{77A7B8E1-EB02-481A-BD3A-59EA2A8BC5B0}"/>
              </a:ext>
            </a:extLst>
          </p:cNvPr>
          <p:cNvSpPr>
            <a:spLocks noGrp="1"/>
          </p:cNvSpPr>
          <p:nvPr>
            <p:ph idx="14"/>
          </p:nvPr>
        </p:nvSpPr>
        <p:spPr>
          <a:xfrm>
            <a:off x="0" y="4178837"/>
            <a:ext cx="12192000" cy="640081"/>
          </a:xfrm>
        </p:spPr>
        <p:txBody>
          <a:bodyPr lIns="0" rIns="0"/>
          <a:lstStyle/>
          <a:p>
            <a:pPr>
              <a:spcBef>
                <a:spcPts val="0"/>
              </a:spcBef>
              <a:spcAft>
                <a:spcPts val="0"/>
              </a:spcAft>
            </a:pPr>
            <a:r>
              <a:rPr lang="en-US"/>
              <a:t>Follow Us!</a:t>
            </a:r>
          </a:p>
        </p:txBody>
      </p:sp>
      <p:sp>
        <p:nvSpPr>
          <p:cNvPr id="14" name="Facebook">
            <a:extLst>
              <a:ext uri="{FF2B5EF4-FFF2-40B4-BE49-F238E27FC236}">
                <a16:creationId xmlns:a16="http://schemas.microsoft.com/office/drawing/2014/main" id="{0CBEF407-C3B6-4B85-8243-D0BA28E5B79E}"/>
              </a:ext>
            </a:extLst>
          </p:cNvPr>
          <p:cNvSpPr>
            <a:spLocks noGrp="1"/>
          </p:cNvSpPr>
          <p:nvPr>
            <p:ph type="body" sz="quarter" idx="15"/>
          </p:nvPr>
        </p:nvSpPr>
        <p:spPr/>
        <p:txBody>
          <a:bodyPr/>
          <a:lstStyle/>
          <a:p>
            <a:r>
              <a:rPr lang="en-US">
                <a:solidFill>
                  <a:srgbClr val="0000FF"/>
                </a:solidFill>
                <a:hlinkClick r:id="rId6">
                  <a:extLst>
                    <a:ext uri="{A12FA001-AC4F-418D-AE19-62706E023703}">
                      <ahyp:hlinkClr xmlns:ahyp="http://schemas.microsoft.com/office/drawing/2018/hyperlinkcolor" val="tx"/>
                    </a:ext>
                  </a:extLst>
                </a:hlinkClick>
              </a:rPr>
              <a:t>Facebook: </a:t>
            </a:r>
            <a:br>
              <a:rPr lang="en-US">
                <a:solidFill>
                  <a:srgbClr val="0000FF"/>
                </a:solidFill>
                <a:hlinkClick r:id="rId6">
                  <a:extLst>
                    <a:ext uri="{A12FA001-AC4F-418D-AE19-62706E023703}">
                      <ahyp:hlinkClr xmlns:ahyp="http://schemas.microsoft.com/office/drawing/2018/hyperlinkcolor" val="tx"/>
                    </a:ext>
                  </a:extLst>
                </a:hlinkClick>
              </a:rPr>
            </a:br>
            <a:r>
              <a:rPr lang="en-US">
                <a:solidFill>
                  <a:srgbClr val="0000FF"/>
                </a:solidFill>
                <a:hlinkClick r:id="rId6">
                  <a:extLst>
                    <a:ext uri="{A12FA001-AC4F-418D-AE19-62706E023703}">
                      <ahyp:hlinkClr xmlns:ahyp="http://schemas.microsoft.com/office/drawing/2018/hyperlinkcolor" val="tx"/>
                    </a:ext>
                  </a:extLst>
                </a:hlinkClick>
              </a:rPr>
              <a:t>@njdeptofed</a:t>
            </a:r>
            <a:endParaRPr lang="en-US">
              <a:solidFill>
                <a:srgbClr val="0000FF"/>
              </a:solidFill>
            </a:endParaRPr>
          </a:p>
        </p:txBody>
      </p:sp>
      <p:sp>
        <p:nvSpPr>
          <p:cNvPr id="15" name="Twitter">
            <a:extLst>
              <a:ext uri="{FF2B5EF4-FFF2-40B4-BE49-F238E27FC236}">
                <a16:creationId xmlns:a16="http://schemas.microsoft.com/office/drawing/2014/main" id="{1A8F26DE-B75D-4EBE-A8B0-CF0F3A1FBE08}"/>
              </a:ext>
            </a:extLst>
          </p:cNvPr>
          <p:cNvSpPr>
            <a:spLocks noGrp="1"/>
          </p:cNvSpPr>
          <p:nvPr>
            <p:ph type="body" sz="quarter" idx="16"/>
          </p:nvPr>
        </p:nvSpPr>
        <p:spPr/>
        <p:txBody>
          <a:bodyPr/>
          <a:lstStyle/>
          <a:p>
            <a:pPr marL="0" indent="0">
              <a:buNone/>
            </a:pPr>
            <a:r>
              <a:rPr lang="en-US">
                <a:solidFill>
                  <a:srgbClr val="0000FF"/>
                </a:solidFill>
                <a:hlinkClick r:id="rId7">
                  <a:extLst>
                    <a:ext uri="{A12FA001-AC4F-418D-AE19-62706E023703}">
                      <ahyp:hlinkClr xmlns:ahyp="http://schemas.microsoft.com/office/drawing/2018/hyperlinkcolor" val="tx"/>
                    </a:ext>
                  </a:extLst>
                </a:hlinkClick>
              </a:rPr>
              <a:t>Twitter: @NewJerseyDOE</a:t>
            </a:r>
            <a:endParaRPr lang="en-US">
              <a:solidFill>
                <a:srgbClr val="0000FF"/>
              </a:solidFill>
            </a:endParaRPr>
          </a:p>
        </p:txBody>
      </p:sp>
      <p:sp>
        <p:nvSpPr>
          <p:cNvPr id="16" name="Instagram">
            <a:extLst>
              <a:ext uri="{FF2B5EF4-FFF2-40B4-BE49-F238E27FC236}">
                <a16:creationId xmlns:a16="http://schemas.microsoft.com/office/drawing/2014/main" id="{58F04EFC-1539-4C41-9563-96A4CBC2B19F}"/>
              </a:ext>
            </a:extLst>
          </p:cNvPr>
          <p:cNvSpPr>
            <a:spLocks noGrp="1"/>
          </p:cNvSpPr>
          <p:nvPr>
            <p:ph type="body" sz="quarter" idx="17"/>
          </p:nvPr>
        </p:nvSpPr>
        <p:spPr/>
        <p:txBody>
          <a:bodyPr/>
          <a:lstStyle/>
          <a:p>
            <a:r>
              <a:rPr lang="en-US">
                <a:solidFill>
                  <a:srgbClr val="0000FF"/>
                </a:solidFill>
                <a:hlinkClick r:id="rId8">
                  <a:extLst>
                    <a:ext uri="{A12FA001-AC4F-418D-AE19-62706E023703}">
                      <ahyp:hlinkClr xmlns:ahyp="http://schemas.microsoft.com/office/drawing/2018/hyperlinkcolor" val="tx"/>
                    </a:ext>
                  </a:extLst>
                </a:hlinkClick>
              </a:rPr>
              <a:t>Instagram: </a:t>
            </a:r>
            <a:br>
              <a:rPr lang="en-US">
                <a:solidFill>
                  <a:srgbClr val="0000FF"/>
                </a:solidFill>
                <a:hlinkClick r:id="rId8">
                  <a:extLst>
                    <a:ext uri="{A12FA001-AC4F-418D-AE19-62706E023703}">
                      <ahyp:hlinkClr xmlns:ahyp="http://schemas.microsoft.com/office/drawing/2018/hyperlinkcolor" val="tx"/>
                    </a:ext>
                  </a:extLst>
                </a:hlinkClick>
              </a:rPr>
            </a:br>
            <a:r>
              <a:rPr lang="en-US">
                <a:solidFill>
                  <a:srgbClr val="0000FF"/>
                </a:solidFill>
                <a:hlinkClick r:id="rId8">
                  <a:extLst>
                    <a:ext uri="{A12FA001-AC4F-418D-AE19-62706E023703}">
                      <ahyp:hlinkClr xmlns:ahyp="http://schemas.microsoft.com/office/drawing/2018/hyperlinkcolor" val="tx"/>
                    </a:ext>
                  </a:extLst>
                </a:hlinkClick>
              </a:rPr>
              <a:t>@NewJerseyDoe</a:t>
            </a:r>
            <a:endParaRPr lang="en-US">
              <a:solidFill>
                <a:srgbClr val="0000FF"/>
              </a:solidFill>
            </a:endParaRPr>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153922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783503"/>
            <a:ext cx="12191999" cy="1282447"/>
          </a:xfrm>
          <a:prstGeom prst="rect">
            <a:avLst/>
          </a:prstGeom>
        </p:spPr>
        <p:txBody>
          <a:bodyPr lIns="91440" tIns="45720" rIns="91440" bIns="45720" anchor="b"/>
          <a:lstStyle/>
          <a:p>
            <a:r>
              <a:rPr lang="en-US" sz="4000">
                <a:latin typeface="Palatino Linotype"/>
              </a:rPr>
              <a:t>Improving Schools vs. Exiting Status</a:t>
            </a:r>
            <a:endParaRPr lang="en-US" sz="4000"/>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2474587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8DCEB3-A0CB-4D47-B558-F0E64A2F7A4A}"/>
              </a:ext>
            </a:extLst>
          </p:cNvPr>
          <p:cNvSpPr>
            <a:spLocks noGrp="1"/>
          </p:cNvSpPr>
          <p:nvPr>
            <p:ph type="title"/>
          </p:nvPr>
        </p:nvSpPr>
        <p:spPr>
          <a:xfrm>
            <a:off x="1125868" y="408173"/>
            <a:ext cx="10096959" cy="741407"/>
          </a:xfrm>
        </p:spPr>
        <p:txBody>
          <a:bodyPr>
            <a:normAutofit/>
          </a:bodyPr>
          <a:lstStyle/>
          <a:p>
            <a:r>
              <a:rPr lang="en-US" sz="4000">
                <a:latin typeface="Palatino Linotype"/>
                <a:ea typeface="Calibri"/>
                <a:cs typeface="Calibri"/>
              </a:rPr>
              <a:t>Improving vs. Exiting</a:t>
            </a:r>
          </a:p>
        </p:txBody>
      </p:sp>
      <p:sp>
        <p:nvSpPr>
          <p:cNvPr id="2" name="Slide Number Placeholder 1">
            <a:extLst>
              <a:ext uri="{FF2B5EF4-FFF2-40B4-BE49-F238E27FC236}">
                <a16:creationId xmlns:a16="http://schemas.microsoft.com/office/drawing/2014/main" id="{EBBEE9A3-0580-4FDD-A3F3-9B2E14F21966}"/>
              </a:ext>
            </a:extLst>
          </p:cNvPr>
          <p:cNvSpPr>
            <a:spLocks noGrp="1"/>
          </p:cNvSpPr>
          <p:nvPr>
            <p:ph type="sldNum" sz="quarter" idx="10"/>
          </p:nvPr>
        </p:nvSpPr>
        <p:spPr/>
        <p:txBody>
          <a:bodyPr/>
          <a:lstStyle/>
          <a:p>
            <a:fld id="{A3D1C70C-36A2-44FC-A083-98959550CFF4}" type="slidenum">
              <a:rPr lang="en-US" smtClean="0"/>
              <a:pPr/>
              <a:t>5</a:t>
            </a:fld>
            <a:endParaRPr lang="en-US"/>
          </a:p>
        </p:txBody>
      </p:sp>
      <p:graphicFrame>
        <p:nvGraphicFramePr>
          <p:cNvPr id="3" name="Table 4">
            <a:extLst>
              <a:ext uri="{FF2B5EF4-FFF2-40B4-BE49-F238E27FC236}">
                <a16:creationId xmlns:a16="http://schemas.microsoft.com/office/drawing/2014/main" id="{669873B6-6FE4-D9C0-774B-60545E553CEB}"/>
              </a:ext>
            </a:extLst>
          </p:cNvPr>
          <p:cNvGraphicFramePr>
            <a:graphicFrameLocks noGrp="1"/>
          </p:cNvGraphicFramePr>
          <p:nvPr>
            <p:extLst>
              <p:ext uri="{D42A27DB-BD31-4B8C-83A1-F6EECF244321}">
                <p14:modId xmlns:p14="http://schemas.microsoft.com/office/powerpoint/2010/main" val="2548855512"/>
              </p:ext>
            </p:extLst>
          </p:nvPr>
        </p:nvGraphicFramePr>
        <p:xfrm>
          <a:off x="1125196" y="1901439"/>
          <a:ext cx="9883807" cy="4073689"/>
        </p:xfrm>
        <a:graphic>
          <a:graphicData uri="http://schemas.openxmlformats.org/drawingml/2006/table">
            <a:tbl>
              <a:tblPr firstRow="1" bandRow="1">
                <a:tableStyleId>{5C22544A-7EE6-4342-B048-85BDC9FD1C3A}</a:tableStyleId>
              </a:tblPr>
              <a:tblGrid>
                <a:gridCol w="5025819">
                  <a:extLst>
                    <a:ext uri="{9D8B030D-6E8A-4147-A177-3AD203B41FA5}">
                      <a16:colId xmlns:a16="http://schemas.microsoft.com/office/drawing/2014/main" val="3172170016"/>
                    </a:ext>
                  </a:extLst>
                </a:gridCol>
                <a:gridCol w="4857988">
                  <a:extLst>
                    <a:ext uri="{9D8B030D-6E8A-4147-A177-3AD203B41FA5}">
                      <a16:colId xmlns:a16="http://schemas.microsoft.com/office/drawing/2014/main" val="2309904132"/>
                    </a:ext>
                  </a:extLst>
                </a:gridCol>
              </a:tblGrid>
              <a:tr h="651790">
                <a:tc>
                  <a:txBody>
                    <a:bodyPr/>
                    <a:lstStyle/>
                    <a:p>
                      <a:pPr algn="ctr"/>
                      <a:r>
                        <a:rPr lang="en-US" sz="2400"/>
                        <a:t>Improving</a:t>
                      </a:r>
                    </a:p>
                  </a:txBody>
                  <a:tcPr anchor="ctr"/>
                </a:tc>
                <a:tc>
                  <a:txBody>
                    <a:bodyPr/>
                    <a:lstStyle/>
                    <a:p>
                      <a:pPr algn="ctr"/>
                      <a:r>
                        <a:rPr lang="en-US" sz="2400"/>
                        <a:t>Exiting</a:t>
                      </a:r>
                    </a:p>
                  </a:txBody>
                  <a:tcPr anchor="ctr"/>
                </a:tc>
                <a:extLst>
                  <a:ext uri="{0D108BD9-81ED-4DB2-BD59-A6C34878D82A}">
                    <a16:rowId xmlns:a16="http://schemas.microsoft.com/office/drawing/2014/main" val="712724517"/>
                  </a:ext>
                </a:extLst>
              </a:tr>
              <a:tr h="651790">
                <a:tc>
                  <a:txBody>
                    <a:bodyPr/>
                    <a:lstStyle/>
                    <a:p>
                      <a:pPr algn="ctr"/>
                      <a:r>
                        <a:rPr lang="en-US" sz="2000"/>
                        <a:t>Focuses on </a:t>
                      </a:r>
                      <a:r>
                        <a:rPr lang="en-US" sz="2000" b="1" i="1" u="sng"/>
                        <a:t>your own setting</a:t>
                      </a:r>
                    </a:p>
                  </a:txBody>
                  <a:tcPr anchor="ctr"/>
                </a:tc>
                <a:tc>
                  <a:txBody>
                    <a:bodyPr/>
                    <a:lstStyle/>
                    <a:p>
                      <a:pPr algn="ctr"/>
                      <a:r>
                        <a:rPr lang="en-US" sz="2000"/>
                        <a:t>Focuses on </a:t>
                      </a:r>
                      <a:r>
                        <a:rPr lang="en-US" sz="2000" b="1" i="1" u="sng"/>
                        <a:t>statewide context</a:t>
                      </a:r>
                    </a:p>
                  </a:txBody>
                  <a:tcPr anchor="ctr"/>
                </a:tc>
                <a:extLst>
                  <a:ext uri="{0D108BD9-81ED-4DB2-BD59-A6C34878D82A}">
                    <a16:rowId xmlns:a16="http://schemas.microsoft.com/office/drawing/2014/main" val="1926280899"/>
                  </a:ext>
                </a:extLst>
              </a:tr>
              <a:tr h="651790">
                <a:tc>
                  <a:txBody>
                    <a:bodyPr/>
                    <a:lstStyle/>
                    <a:p>
                      <a:pPr algn="ctr"/>
                      <a:r>
                        <a:rPr lang="en-US" sz="2000" b="1" i="1" u="sng"/>
                        <a:t>Within</a:t>
                      </a:r>
                      <a:r>
                        <a:rPr lang="en-US" sz="2000"/>
                        <a:t> your locus of control</a:t>
                      </a:r>
                    </a:p>
                  </a:txBody>
                  <a:tcPr anchor="ctr"/>
                </a:tc>
                <a:tc>
                  <a:txBody>
                    <a:bodyPr/>
                    <a:lstStyle/>
                    <a:p>
                      <a:pPr algn="ctr"/>
                      <a:r>
                        <a:rPr lang="en-US" sz="2000" b="1" i="1" u="sng"/>
                        <a:t>Outside of</a:t>
                      </a:r>
                      <a:r>
                        <a:rPr lang="en-US" sz="2000"/>
                        <a:t> your locus of control</a:t>
                      </a:r>
                    </a:p>
                  </a:txBody>
                  <a:tcPr anchor="ctr"/>
                </a:tc>
                <a:extLst>
                  <a:ext uri="{0D108BD9-81ED-4DB2-BD59-A6C34878D82A}">
                    <a16:rowId xmlns:a16="http://schemas.microsoft.com/office/drawing/2014/main" val="1296005492"/>
                  </a:ext>
                </a:extLst>
              </a:tr>
              <a:tr h="755485">
                <a:tc>
                  <a:txBody>
                    <a:bodyPr/>
                    <a:lstStyle/>
                    <a:p>
                      <a:pPr algn="ctr"/>
                      <a:r>
                        <a:rPr lang="en-US" sz="2000" b="1" i="1" u="sng"/>
                        <a:t>Certainly,</a:t>
                      </a:r>
                      <a:r>
                        <a:rPr lang="en-US" sz="2000"/>
                        <a:t> helps leaders, teachers, and students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i="1" u="sng"/>
                        <a:t>Potentially</a:t>
                      </a:r>
                      <a:r>
                        <a:rPr lang="en-US" sz="2000"/>
                        <a:t> helps leaders, teachers, and students</a:t>
                      </a:r>
                    </a:p>
                  </a:txBody>
                  <a:tcPr anchor="ctr"/>
                </a:tc>
                <a:extLst>
                  <a:ext uri="{0D108BD9-81ED-4DB2-BD59-A6C34878D82A}">
                    <a16:rowId xmlns:a16="http://schemas.microsoft.com/office/drawing/2014/main" val="3291842445"/>
                  </a:ext>
                </a:extLst>
              </a:tr>
              <a:tr h="711044">
                <a:tc>
                  <a:txBody>
                    <a:bodyPr/>
                    <a:lstStyle/>
                    <a:p>
                      <a:pPr algn="ctr"/>
                      <a:r>
                        <a:rPr lang="en-US" sz="2000" b="1" i="1" u="sng"/>
                        <a:t>Only</a:t>
                      </a:r>
                      <a:r>
                        <a:rPr lang="en-US" sz="2000" b="0" i="0" u="none"/>
                        <a:t> will occur through </a:t>
                      </a:r>
                      <a:r>
                        <a:rPr lang="en-US" sz="2000" b="1" i="1" u="sng"/>
                        <a:t>deliberate</a:t>
                      </a:r>
                      <a:r>
                        <a:rPr lang="en-US" sz="2000" b="0" i="0" u="none"/>
                        <a:t> actions</a:t>
                      </a:r>
                    </a:p>
                  </a:txBody>
                  <a:tcPr anchor="ctr"/>
                </a:tc>
                <a:tc>
                  <a:txBody>
                    <a:bodyPr/>
                    <a:lstStyle/>
                    <a:p>
                      <a:pPr algn="ctr"/>
                      <a:r>
                        <a:rPr lang="en-US" sz="2000" b="1" i="1" u="sng"/>
                        <a:t>May</a:t>
                      </a:r>
                      <a:r>
                        <a:rPr lang="en-US" sz="2000"/>
                        <a:t> occur through </a:t>
                      </a:r>
                      <a:r>
                        <a:rPr lang="en-US" sz="2000" b="1" i="1" u="sng"/>
                        <a:t>random</a:t>
                      </a:r>
                      <a:r>
                        <a:rPr lang="en-US" sz="2000"/>
                        <a:t> actions</a:t>
                      </a:r>
                    </a:p>
                  </a:txBody>
                  <a:tcPr anchor="ctr"/>
                </a:tc>
                <a:extLst>
                  <a:ext uri="{0D108BD9-81ED-4DB2-BD59-A6C34878D82A}">
                    <a16:rowId xmlns:a16="http://schemas.microsoft.com/office/drawing/2014/main" val="3375691471"/>
                  </a:ext>
                </a:extLst>
              </a:tr>
              <a:tr h="651790">
                <a:tc>
                  <a:txBody>
                    <a:bodyPr/>
                    <a:lstStyle/>
                    <a:p>
                      <a:pPr algn="ctr"/>
                      <a:r>
                        <a:rPr lang="en-US" sz="2000"/>
                        <a:t>Is a </a:t>
                      </a:r>
                      <a:r>
                        <a:rPr lang="en-US" sz="2000" b="1" i="1" u="sng"/>
                        <a:t>continuous, time-agnostic</a:t>
                      </a:r>
                      <a:r>
                        <a:rPr lang="en-US" sz="2000"/>
                        <a:t> process</a:t>
                      </a:r>
                    </a:p>
                  </a:txBody>
                  <a:tcPr anchor="ctr"/>
                </a:tc>
                <a:tc>
                  <a:txBody>
                    <a:bodyPr/>
                    <a:lstStyle/>
                    <a:p>
                      <a:pPr algn="ctr"/>
                      <a:r>
                        <a:rPr lang="en-US" sz="2000"/>
                        <a:t>Is a </a:t>
                      </a:r>
                      <a:r>
                        <a:rPr lang="en-US" sz="2000" b="1" i="1" u="sng"/>
                        <a:t>finite, time-bound</a:t>
                      </a:r>
                      <a:r>
                        <a:rPr lang="en-US" sz="2000"/>
                        <a:t> process</a:t>
                      </a:r>
                    </a:p>
                  </a:txBody>
                  <a:tcPr anchor="ctr"/>
                </a:tc>
                <a:extLst>
                  <a:ext uri="{0D108BD9-81ED-4DB2-BD59-A6C34878D82A}">
                    <a16:rowId xmlns:a16="http://schemas.microsoft.com/office/drawing/2014/main" val="1365028092"/>
                  </a:ext>
                </a:extLst>
              </a:tr>
            </a:tbl>
          </a:graphicData>
        </a:graphic>
      </p:graphicFrame>
      <p:sp>
        <p:nvSpPr>
          <p:cNvPr id="5" name="TextBox 4">
            <a:extLst>
              <a:ext uri="{FF2B5EF4-FFF2-40B4-BE49-F238E27FC236}">
                <a16:creationId xmlns:a16="http://schemas.microsoft.com/office/drawing/2014/main" id="{72502744-A29B-AEFA-577B-36BC331ABBBE}"/>
              </a:ext>
            </a:extLst>
          </p:cNvPr>
          <p:cNvSpPr txBox="1"/>
          <p:nvPr/>
        </p:nvSpPr>
        <p:spPr>
          <a:xfrm>
            <a:off x="1381570" y="1381570"/>
            <a:ext cx="943028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ea typeface="+mn-lt"/>
                <a:cs typeface="+mn-lt"/>
              </a:rPr>
              <a:t>What’s the difference?</a:t>
            </a:r>
            <a:endParaRPr lang="en-US" sz="2800">
              <a:ea typeface="+mn-lt"/>
              <a:cs typeface="+mn-lt"/>
            </a:endParaRPr>
          </a:p>
        </p:txBody>
      </p:sp>
    </p:spTree>
    <p:extLst>
      <p:ext uri="{BB962C8B-B14F-4D97-AF65-F5344CB8AC3E}">
        <p14:creationId xmlns:p14="http://schemas.microsoft.com/office/powerpoint/2010/main" val="1155855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8DCEB3-A0CB-4D47-B558-F0E64A2F7A4A}"/>
              </a:ext>
            </a:extLst>
          </p:cNvPr>
          <p:cNvSpPr>
            <a:spLocks noGrp="1"/>
          </p:cNvSpPr>
          <p:nvPr>
            <p:ph type="title"/>
          </p:nvPr>
        </p:nvSpPr>
        <p:spPr>
          <a:xfrm>
            <a:off x="1125868" y="408173"/>
            <a:ext cx="10096959" cy="741407"/>
          </a:xfrm>
        </p:spPr>
        <p:txBody>
          <a:bodyPr>
            <a:noAutofit/>
          </a:bodyPr>
          <a:lstStyle/>
          <a:p>
            <a:r>
              <a:rPr lang="en-US" sz="4000">
                <a:latin typeface="Palatino Linotype"/>
                <a:cs typeface="Calibri"/>
              </a:rPr>
              <a:t>Continuous Improvement = PDSA</a:t>
            </a:r>
          </a:p>
        </p:txBody>
      </p:sp>
      <p:sp>
        <p:nvSpPr>
          <p:cNvPr id="2" name="Slide Number Placeholder 1">
            <a:extLst>
              <a:ext uri="{FF2B5EF4-FFF2-40B4-BE49-F238E27FC236}">
                <a16:creationId xmlns:a16="http://schemas.microsoft.com/office/drawing/2014/main" id="{EBBEE9A3-0580-4FDD-A3F3-9B2E14F21966}"/>
              </a:ext>
            </a:extLst>
          </p:cNvPr>
          <p:cNvSpPr>
            <a:spLocks noGrp="1"/>
          </p:cNvSpPr>
          <p:nvPr>
            <p:ph type="sldNum" sz="quarter" idx="10"/>
          </p:nvPr>
        </p:nvSpPr>
        <p:spPr/>
        <p:txBody>
          <a:bodyPr/>
          <a:lstStyle/>
          <a:p>
            <a:fld id="{A3D1C70C-36A2-44FC-A083-98959550CFF4}" type="slidenum">
              <a:rPr lang="en-US" smtClean="0"/>
              <a:pPr/>
              <a:t>6</a:t>
            </a:fld>
            <a:endParaRPr lang="en-US"/>
          </a:p>
        </p:txBody>
      </p:sp>
      <p:pic>
        <p:nvPicPr>
          <p:cNvPr id="8" name="Picture 7">
            <a:extLst>
              <a:ext uri="{FF2B5EF4-FFF2-40B4-BE49-F238E27FC236}">
                <a16:creationId xmlns:a16="http://schemas.microsoft.com/office/drawing/2014/main" id="{724D02CA-A463-4774-AA9E-241D82AEEAEA}"/>
              </a:ext>
            </a:extLst>
          </p:cNvPr>
          <p:cNvPicPr>
            <a:picLocks noChangeAspect="1"/>
          </p:cNvPicPr>
          <p:nvPr/>
        </p:nvPicPr>
        <p:blipFill>
          <a:blip r:embed="rId3"/>
          <a:stretch>
            <a:fillRect/>
          </a:stretch>
        </p:blipFill>
        <p:spPr>
          <a:xfrm>
            <a:off x="3672396" y="1320564"/>
            <a:ext cx="4847208" cy="4722920"/>
          </a:xfrm>
          <a:prstGeom prst="rect">
            <a:avLst/>
          </a:prstGeom>
        </p:spPr>
      </p:pic>
      <p:pic>
        <p:nvPicPr>
          <p:cNvPr id="10" name="Picture 9">
            <a:extLst>
              <a:ext uri="{FF2B5EF4-FFF2-40B4-BE49-F238E27FC236}">
                <a16:creationId xmlns:a16="http://schemas.microsoft.com/office/drawing/2014/main" id="{AB0B54CF-788E-4F43-BC6D-DB583C2B3BA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flipH="1">
            <a:off x="8223341" y="1695635"/>
            <a:ext cx="1716329" cy="965435"/>
          </a:xfrm>
          <a:prstGeom prst="rect">
            <a:avLst/>
          </a:prstGeom>
        </p:spPr>
      </p:pic>
      <p:pic>
        <p:nvPicPr>
          <p:cNvPr id="12" name="Picture 11">
            <a:extLst>
              <a:ext uri="{FF2B5EF4-FFF2-40B4-BE49-F238E27FC236}">
                <a16:creationId xmlns:a16="http://schemas.microsoft.com/office/drawing/2014/main" id="{85D811AB-177C-4A22-9791-28C2182D466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325800" y="4429958"/>
            <a:ext cx="1238434" cy="1238434"/>
          </a:xfrm>
          <a:prstGeom prst="rect">
            <a:avLst/>
          </a:prstGeom>
        </p:spPr>
      </p:pic>
      <p:pic>
        <p:nvPicPr>
          <p:cNvPr id="14" name="Picture 13">
            <a:extLst>
              <a:ext uri="{FF2B5EF4-FFF2-40B4-BE49-F238E27FC236}">
                <a16:creationId xmlns:a16="http://schemas.microsoft.com/office/drawing/2014/main" id="{822F203D-0B6A-42BE-B26A-1C90229C8A0B}"/>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flipH="1">
            <a:off x="2034180" y="4270160"/>
            <a:ext cx="1673724" cy="1229141"/>
          </a:xfrm>
          <a:prstGeom prst="rect">
            <a:avLst/>
          </a:prstGeom>
        </p:spPr>
      </p:pic>
      <p:pic>
        <p:nvPicPr>
          <p:cNvPr id="2050" name="Picture 2" descr="History of advertising: No 118: Nike's 'Just do it' tagline">
            <a:extLst>
              <a:ext uri="{FF2B5EF4-FFF2-40B4-BE49-F238E27FC236}">
                <a16:creationId xmlns:a16="http://schemas.microsoft.com/office/drawing/2014/main" id="{5A515BD3-6587-406C-86BC-2FFE5D6EA32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7444" y="1695635"/>
            <a:ext cx="2000773" cy="1335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49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8DCEB3-A0CB-4D47-B558-F0E64A2F7A4A}"/>
              </a:ext>
            </a:extLst>
          </p:cNvPr>
          <p:cNvSpPr>
            <a:spLocks noGrp="1"/>
          </p:cNvSpPr>
          <p:nvPr>
            <p:ph type="title"/>
          </p:nvPr>
        </p:nvSpPr>
        <p:spPr>
          <a:xfrm>
            <a:off x="1125868" y="408173"/>
            <a:ext cx="10096959" cy="741407"/>
          </a:xfrm>
        </p:spPr>
        <p:txBody>
          <a:bodyPr>
            <a:normAutofit/>
          </a:bodyPr>
          <a:lstStyle/>
          <a:p>
            <a:r>
              <a:rPr lang="en-US" sz="4000">
                <a:latin typeface="Palatino Linotype"/>
                <a:ea typeface="Calibri"/>
                <a:cs typeface="Calibri"/>
              </a:rPr>
              <a:t>Tiny Changes, Remarkable Results</a:t>
            </a:r>
          </a:p>
        </p:txBody>
      </p:sp>
      <p:sp>
        <p:nvSpPr>
          <p:cNvPr id="5" name="Content Placeholder 4">
            <a:extLst>
              <a:ext uri="{FF2B5EF4-FFF2-40B4-BE49-F238E27FC236}">
                <a16:creationId xmlns:a16="http://schemas.microsoft.com/office/drawing/2014/main" id="{FC71332B-9E8D-4FF3-88A8-FCA37AC9CE53}"/>
              </a:ext>
            </a:extLst>
          </p:cNvPr>
          <p:cNvSpPr>
            <a:spLocks noGrp="1"/>
          </p:cNvSpPr>
          <p:nvPr>
            <p:ph type="body" sz="quarter" idx="11"/>
          </p:nvPr>
        </p:nvSpPr>
        <p:spPr>
          <a:xfrm>
            <a:off x="320741" y="1587499"/>
            <a:ext cx="7349023" cy="4669698"/>
          </a:xfrm>
        </p:spPr>
        <p:txBody>
          <a:bodyPr vert="horz" lIns="91440" tIns="45720" rIns="822960" bIns="45720" rtlCol="0" anchor="t">
            <a:noAutofit/>
          </a:bodyPr>
          <a:lstStyle/>
          <a:p>
            <a:pPr marL="0" indent="0" algn="ctr">
              <a:buNone/>
            </a:pPr>
            <a:r>
              <a:rPr lang="en-US" sz="2000">
                <a:latin typeface="Palatino Linotype"/>
              </a:rPr>
              <a:t>"You do not rise to the level of your </a:t>
            </a:r>
            <a:r>
              <a:rPr lang="en-US" sz="2000" b="1" i="1" u="sng">
                <a:latin typeface="Palatino Linotype"/>
              </a:rPr>
              <a:t>goals</a:t>
            </a:r>
            <a:r>
              <a:rPr lang="en-US" sz="2000">
                <a:latin typeface="Palatino Linotype"/>
              </a:rPr>
              <a:t>. You fall to the level of your </a:t>
            </a:r>
            <a:r>
              <a:rPr lang="en-US" sz="2000" b="1" i="1" u="sng">
                <a:latin typeface="Palatino Linotype"/>
              </a:rPr>
              <a:t>systems</a:t>
            </a:r>
            <a:r>
              <a:rPr lang="en-US" sz="2000">
                <a:latin typeface="Palatino Linotype"/>
              </a:rPr>
              <a:t>.”</a:t>
            </a:r>
          </a:p>
          <a:p>
            <a:pPr marL="0" indent="0" algn="ctr">
              <a:buNone/>
            </a:pPr>
            <a:r>
              <a:rPr lang="en-US" sz="2000">
                <a:latin typeface="Palatino Linotype"/>
              </a:rPr>
              <a:t>"In order to improve for good, you need to solve problems at the systems level. </a:t>
            </a:r>
            <a:r>
              <a:rPr lang="en-US" sz="2000" b="1" i="1" u="sng">
                <a:latin typeface="Palatino Linotype"/>
              </a:rPr>
              <a:t>Fix the inputs</a:t>
            </a:r>
            <a:r>
              <a:rPr lang="en-US" sz="2000">
                <a:latin typeface="Palatino Linotype"/>
              </a:rPr>
              <a:t> and the </a:t>
            </a:r>
            <a:r>
              <a:rPr lang="en-US" sz="2000" b="1" i="1" u="sng">
                <a:latin typeface="Palatino Linotype"/>
              </a:rPr>
              <a:t>outputs will fix themselves</a:t>
            </a:r>
            <a:r>
              <a:rPr lang="en-US" sz="2000">
                <a:latin typeface="Palatino Linotype"/>
              </a:rPr>
              <a:t>.”</a:t>
            </a:r>
          </a:p>
          <a:p>
            <a:pPr marL="0" indent="0" algn="ctr">
              <a:buNone/>
            </a:pPr>
            <a:r>
              <a:rPr lang="en-US" sz="2000">
                <a:latin typeface="Palatino Linotype"/>
              </a:rPr>
              <a:t>"Your </a:t>
            </a:r>
            <a:r>
              <a:rPr lang="en-US" sz="2000" b="1" i="1" u="sng">
                <a:latin typeface="Palatino Linotype"/>
              </a:rPr>
              <a:t>outcomes are a lagging measure of your habits</a:t>
            </a:r>
            <a:r>
              <a:rPr lang="en-US" sz="2000">
                <a:latin typeface="Palatino Linotype"/>
              </a:rPr>
              <a:t>. Your net worth is a lagging measure of your financial habits. Your weight is a lagging measure of your eating habits. Your knowledge is a lagging measure of your learning habits. Your clutter is a lagging measure of your cleaning habits. </a:t>
            </a:r>
            <a:r>
              <a:rPr lang="en-US" sz="2000" b="1" i="1" u="sng">
                <a:latin typeface="Palatino Linotype"/>
              </a:rPr>
              <a:t>You get what you repeat</a:t>
            </a:r>
            <a:r>
              <a:rPr lang="en-US" sz="2000">
                <a:latin typeface="Palatino Linotype"/>
              </a:rPr>
              <a:t>.”</a:t>
            </a:r>
          </a:p>
        </p:txBody>
      </p:sp>
      <p:sp>
        <p:nvSpPr>
          <p:cNvPr id="2" name="Slide Number Placeholder 1">
            <a:extLst>
              <a:ext uri="{FF2B5EF4-FFF2-40B4-BE49-F238E27FC236}">
                <a16:creationId xmlns:a16="http://schemas.microsoft.com/office/drawing/2014/main" id="{EBBEE9A3-0580-4FDD-A3F3-9B2E14F21966}"/>
              </a:ext>
            </a:extLst>
          </p:cNvPr>
          <p:cNvSpPr>
            <a:spLocks noGrp="1"/>
          </p:cNvSpPr>
          <p:nvPr>
            <p:ph type="sldNum" sz="quarter" idx="10"/>
          </p:nvPr>
        </p:nvSpPr>
        <p:spPr>
          <a:xfrm>
            <a:off x="8687719" y="6257197"/>
            <a:ext cx="2743200" cy="365125"/>
          </a:xfrm>
        </p:spPr>
        <p:txBody>
          <a:bodyPr/>
          <a:lstStyle/>
          <a:p>
            <a:fld id="{A3D1C70C-36A2-44FC-A083-98959550CFF4}" type="slidenum">
              <a:rPr lang="en-US" smtClean="0"/>
              <a:pPr/>
              <a:t>7</a:t>
            </a:fld>
            <a:endParaRPr lang="en-US"/>
          </a:p>
        </p:txBody>
      </p:sp>
      <p:pic>
        <p:nvPicPr>
          <p:cNvPr id="1026" name="Picture 2" descr="https://m.media-amazon.com/images/I/91HSzl9bxoL._SL1500_.jpg">
            <a:extLst>
              <a:ext uri="{FF2B5EF4-FFF2-40B4-BE49-F238E27FC236}">
                <a16:creationId xmlns:a16="http://schemas.microsoft.com/office/drawing/2014/main" id="{1D841920-D8D0-49E8-99A8-DC6B4BD9F2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1059" y="1466114"/>
            <a:ext cx="2920175" cy="441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049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783503"/>
            <a:ext cx="12191999" cy="1282447"/>
          </a:xfrm>
          <a:prstGeom prst="rect">
            <a:avLst/>
          </a:prstGeom>
        </p:spPr>
        <p:txBody>
          <a:bodyPr lIns="91440" tIns="45720" rIns="91440" bIns="45720" anchor="b"/>
          <a:lstStyle/>
          <a:p>
            <a:r>
              <a:rPr lang="en-US" sz="4000">
                <a:latin typeface="Palatino Linotype"/>
              </a:rPr>
              <a:t>Status Overview and Questions</a:t>
            </a:r>
            <a:endParaRPr lang="en-US" sz="4000"/>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2056518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2C8CCD99-9D45-E5DF-2B4B-56F3284AEC2D}"/>
              </a:ext>
            </a:extLst>
          </p:cNvPr>
          <p:cNvSpPr>
            <a:spLocks noGrp="1"/>
          </p:cNvSpPr>
          <p:nvPr>
            <p:ph type="title"/>
          </p:nvPr>
        </p:nvSpPr>
        <p:spPr>
          <a:xfrm>
            <a:off x="1256841" y="393138"/>
            <a:ext cx="10096959" cy="761822"/>
          </a:xfrm>
        </p:spPr>
        <p:txBody>
          <a:bodyPr/>
          <a:lstStyle/>
          <a:p>
            <a:r>
              <a:rPr lang="en-US" sz="4000">
                <a:latin typeface="Palatino Linotype"/>
              </a:rPr>
              <a:t>Every Student Succeeds Act</a:t>
            </a:r>
            <a:endParaRPr lang="en-US" sz="4000"/>
          </a:p>
        </p:txBody>
      </p:sp>
      <p:sp>
        <p:nvSpPr>
          <p:cNvPr id="17" name="Text Placeholder 2">
            <a:extLst>
              <a:ext uri="{FF2B5EF4-FFF2-40B4-BE49-F238E27FC236}">
                <a16:creationId xmlns:a16="http://schemas.microsoft.com/office/drawing/2014/main" id="{C2059F55-BAF3-6350-F2CD-631C0DFFE0E8}"/>
              </a:ext>
            </a:extLst>
          </p:cNvPr>
          <p:cNvSpPr>
            <a:spLocks noGrp="1"/>
          </p:cNvSpPr>
          <p:nvPr>
            <p:ph sz="half" idx="1"/>
          </p:nvPr>
        </p:nvSpPr>
        <p:spPr>
          <a:xfrm>
            <a:off x="176270" y="1481569"/>
            <a:ext cx="5823824" cy="4445505"/>
          </a:xfrm>
        </p:spPr>
        <p:txBody>
          <a:bodyPr vert="horz" lIns="91440" tIns="45720" rIns="822960" bIns="45720" rtlCol="0" anchor="t">
            <a:noAutofit/>
          </a:bodyPr>
          <a:lstStyle/>
          <a:p>
            <a:pPr>
              <a:lnSpc>
                <a:spcPct val="98000"/>
              </a:lnSpc>
            </a:pPr>
            <a:r>
              <a:rPr lang="en-US" sz="2000" kern="1200">
                <a:latin typeface="Palatino Linotype"/>
              </a:rPr>
              <a:t>The </a:t>
            </a:r>
            <a:r>
              <a:rPr lang="en-US" sz="2000">
                <a:latin typeface="Palatino Linotype"/>
              </a:rPr>
              <a:t>"</a:t>
            </a:r>
            <a:r>
              <a:rPr lang="en-US" sz="2000" kern="1200">
                <a:latin typeface="Palatino Linotype"/>
              </a:rPr>
              <a:t>Every Student Succeeds Act</a:t>
            </a:r>
            <a:r>
              <a:rPr lang="en-US" sz="2000">
                <a:latin typeface="Palatino Linotype"/>
              </a:rPr>
              <a:t>" </a:t>
            </a:r>
            <a:r>
              <a:rPr lang="en-US" sz="2000" kern="1200">
                <a:latin typeface="Palatino Linotype"/>
              </a:rPr>
              <a:t>(ESSA) was passed in December 2015 with bipartisan congressional support.</a:t>
            </a:r>
            <a:r>
              <a:rPr lang="en-US" sz="2000">
                <a:latin typeface="Palatino Linotype"/>
              </a:rPr>
              <a:t> </a:t>
            </a:r>
          </a:p>
          <a:p>
            <a:pPr lvl="1">
              <a:lnSpc>
                <a:spcPct val="98000"/>
              </a:lnSpc>
            </a:pPr>
            <a:r>
              <a:rPr lang="en-US" sz="2000" kern="1200">
                <a:latin typeface="Palatino Linotype"/>
              </a:rPr>
              <a:t>It replaced the No Child Left Behind Act (NCLB) of 2002 and reauthorized the Elementary and Secondary Education Act (ESEA) of 1965.</a:t>
            </a:r>
            <a:r>
              <a:rPr lang="en-US" sz="2000">
                <a:latin typeface="Palatino Linotype"/>
              </a:rPr>
              <a:t> </a:t>
            </a:r>
            <a:endParaRPr lang="en-US" sz="2000" kern="1200">
              <a:latin typeface="Palatino Linotype"/>
            </a:endParaRPr>
          </a:p>
          <a:p>
            <a:pPr rtl="0">
              <a:lnSpc>
                <a:spcPct val="98000"/>
              </a:lnSpc>
            </a:pPr>
            <a:r>
              <a:rPr lang="en-US" sz="2000" kern="1200">
                <a:latin typeface="Palatino Linotype"/>
              </a:rPr>
              <a:t>Despite some key changes in the law, the purpose remains the same: </a:t>
            </a:r>
            <a:r>
              <a:rPr lang="en-US" sz="2000" i="1" u="sng" kern="1200">
                <a:latin typeface="Palatino Linotype"/>
              </a:rPr>
              <a:t>to ensure all students have equitable access to high-quality educational resources and opportunities, and to close educational achievement gaps.</a:t>
            </a:r>
            <a:endParaRPr lang="en-US" sz="2000">
              <a:latin typeface="Palatino Linotype"/>
            </a:endParaRPr>
          </a:p>
        </p:txBody>
      </p:sp>
      <p:pic>
        <p:nvPicPr>
          <p:cNvPr id="19" name="Picture 18" descr="A group of people standing in front of a sign&#10;&#10;Description automatically generated">
            <a:extLst>
              <a:ext uri="{FF2B5EF4-FFF2-40B4-BE49-F238E27FC236}">
                <a16:creationId xmlns:a16="http://schemas.microsoft.com/office/drawing/2014/main" id="{77DB12BB-4A99-FB67-D160-6D235BA122A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4870" r="112" b="-46"/>
          <a:stretch/>
        </p:blipFill>
        <p:spPr>
          <a:xfrm>
            <a:off x="5594133" y="1930618"/>
            <a:ext cx="5836968" cy="3851449"/>
          </a:xfrm>
          <a:prstGeom prst="rect">
            <a:avLst/>
          </a:prstGeom>
          <a:noFill/>
        </p:spPr>
      </p:pic>
      <p:sp>
        <p:nvSpPr>
          <p:cNvPr id="4" name="Slide Number Placeholder 3">
            <a:extLst>
              <a:ext uri="{FF2B5EF4-FFF2-40B4-BE49-F238E27FC236}">
                <a16:creationId xmlns:a16="http://schemas.microsoft.com/office/drawing/2014/main" id="{B2A46E3B-3B0F-8271-238A-C27AD4ED6B90}"/>
              </a:ext>
            </a:extLst>
          </p:cNvPr>
          <p:cNvSpPr>
            <a:spLocks noGrp="1"/>
          </p:cNvSpPr>
          <p:nvPr>
            <p:ph type="sldNum" sz="quarter" idx="12"/>
          </p:nvPr>
        </p:nvSpPr>
        <p:spPr>
          <a:xfrm>
            <a:off x="8687719" y="6257197"/>
            <a:ext cx="2743200" cy="365125"/>
          </a:xfrm>
        </p:spPr>
        <p:txBody>
          <a:bodyPr anchor="ctr">
            <a:normAutofit/>
          </a:bodyPr>
          <a:lstStyle/>
          <a:p>
            <a:pPr>
              <a:spcAft>
                <a:spcPts val="600"/>
              </a:spcAft>
            </a:pPr>
            <a:fld id="{A3D1C70C-36A2-44FC-A083-98959550CFF4}" type="slidenum">
              <a:rPr lang="en-US" smtClean="0"/>
              <a:pPr>
                <a:spcAft>
                  <a:spcPts val="600"/>
                </a:spcAft>
              </a:pPr>
              <a:t>9</a:t>
            </a:fld>
            <a:endParaRPr lang="en-US"/>
          </a:p>
        </p:txBody>
      </p:sp>
      <p:sp>
        <p:nvSpPr>
          <p:cNvPr id="20" name="TextBox 19">
            <a:extLst>
              <a:ext uri="{FF2B5EF4-FFF2-40B4-BE49-F238E27FC236}">
                <a16:creationId xmlns:a16="http://schemas.microsoft.com/office/drawing/2014/main" id="{85A34867-F441-058F-3172-B18C7DF06903}"/>
              </a:ext>
            </a:extLst>
          </p:cNvPr>
          <p:cNvSpPr txBox="1"/>
          <p:nvPr/>
        </p:nvSpPr>
        <p:spPr>
          <a:xfrm>
            <a:off x="9242217" y="5501313"/>
            <a:ext cx="2773515"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1194309666"/>
      </p:ext>
    </p:extLst>
  </p:cSld>
  <p:clrMapOvr>
    <a:masterClrMapping/>
  </p:clrMapOvr>
</p:sld>
</file>

<file path=ppt/theme/theme1.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Widescreen  -  Read-Only" id="{C59D137A-502B-4AE3-BFA8-EAB911F90DD9}" vid="{EE194C2B-F6A0-4A4D-8AC1-A456BC781591}"/>
    </a:ext>
  </a:extLst>
</a:theme>
</file>

<file path=ppt/theme/theme2.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DBC90275BB3848B6B366B6D0955763" ma:contentTypeVersion="11" ma:contentTypeDescription="Create a new document." ma:contentTypeScope="" ma:versionID="400d2c0357984e0d75f158b73a991273">
  <xsd:schema xmlns:xsd="http://www.w3.org/2001/XMLSchema" xmlns:xs="http://www.w3.org/2001/XMLSchema" xmlns:p="http://schemas.microsoft.com/office/2006/metadata/properties" xmlns:ns3="9baf7004-a385-44da-a26e-a78e432394d8" xmlns:ns4="0cb49514-646a-4c19-b3ae-5e7d43590eeb" targetNamespace="http://schemas.microsoft.com/office/2006/metadata/properties" ma:root="true" ma:fieldsID="2745c4f1811d680d7613ddcf1a003e4c" ns3:_="" ns4:_="">
    <xsd:import namespace="9baf7004-a385-44da-a26e-a78e432394d8"/>
    <xsd:import namespace="0cb49514-646a-4c19-b3ae-5e7d43590ee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af7004-a385-44da-a26e-a78e432394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b49514-646a-4c19-b3ae-5e7d43590ee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9baf7004-a385-44da-a26e-a78e432394d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E1C520-B42B-4103-8D2A-AC43FF35380C}">
  <ds:schemaRefs>
    <ds:schemaRef ds:uri="0cb49514-646a-4c19-b3ae-5e7d43590eeb"/>
    <ds:schemaRef ds:uri="9baf7004-a385-44da-a26e-a78e432394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3332CA7-765E-4047-A35E-D7D0C2ECFB93}">
  <ds:schemaRefs>
    <ds:schemaRef ds:uri="0cb49514-646a-4c19-b3ae-5e7d43590eeb"/>
    <ds:schemaRef ds:uri="9baf7004-a385-44da-a26e-a78e432394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0808C50-6EA5-4EE4-8365-BB53F443C7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TotalTime>
  <Words>1669</Words>
  <Application>Microsoft Office PowerPoint</Application>
  <PresentationFormat>Widescreen</PresentationFormat>
  <Paragraphs>241</Paragraphs>
  <Slides>33</Slides>
  <Notes>33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Arial</vt:lpstr>
      <vt:lpstr>Calibri</vt:lpstr>
      <vt:lpstr>Palatino Linotype</vt:lpstr>
      <vt:lpstr>NJDOE_TitleSlide</vt:lpstr>
      <vt:lpstr>NDJOE_Main</vt:lpstr>
      <vt:lpstr>Data Literacy Series: Training #1 Improving Schools vs Exiting Status</vt:lpstr>
      <vt:lpstr>Please Review </vt:lpstr>
      <vt:lpstr>Welcome/Introductions</vt:lpstr>
      <vt:lpstr>Improving Schools vs. Exiting Status</vt:lpstr>
      <vt:lpstr>Improving vs. Exiting</vt:lpstr>
      <vt:lpstr>Continuous Improvement = PDSA</vt:lpstr>
      <vt:lpstr>Tiny Changes, Remarkable Results</vt:lpstr>
      <vt:lpstr>Status Overview and Questions</vt:lpstr>
      <vt:lpstr>Every Student Succeeds Act</vt:lpstr>
      <vt:lpstr>Summative Ratings (1/2) </vt:lpstr>
      <vt:lpstr>Summative Ratings (2/2) </vt:lpstr>
      <vt:lpstr>What Does it Mean to be in "Status"?</vt:lpstr>
      <vt:lpstr>Activity #1: Status Review and Reflection</vt:lpstr>
      <vt:lpstr>Data 101</vt:lpstr>
      <vt:lpstr>What is Data?</vt:lpstr>
      <vt:lpstr>Formative vs. Summative Data</vt:lpstr>
      <vt:lpstr>Activity #2: What Data is Available?  (1/2) </vt:lpstr>
      <vt:lpstr>Activity #2: What Data is Available? (2/2)</vt:lpstr>
      <vt:lpstr>Considerations for the Ethical Uses of Data</vt:lpstr>
      <vt:lpstr>Break</vt:lpstr>
      <vt:lpstr>Data 102</vt:lpstr>
      <vt:lpstr>Growth Mindset</vt:lpstr>
      <vt:lpstr>What are we doing with the data?</vt:lpstr>
      <vt:lpstr>What data do we need?</vt:lpstr>
      <vt:lpstr>What + Why + Action</vt:lpstr>
      <vt:lpstr>Implementation and Monitoring Needs</vt:lpstr>
      <vt:lpstr>Progress Monitoring + ASP</vt:lpstr>
      <vt:lpstr>Cycle Reviews</vt:lpstr>
      <vt:lpstr>Next Steps</vt:lpstr>
      <vt:lpstr>What do I do next?</vt:lpstr>
      <vt:lpstr>Presenter Contact Information</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Assistance for Exiting Comprehensive Support and Improvement Schools</dc:title>
  <dc:creator>Waddell, Azan</dc:creator>
  <cp:lastModifiedBy>Amutah, Chimaobi</cp:lastModifiedBy>
  <cp:revision>4</cp:revision>
  <cp:lastPrinted>2023-10-25T13:55:06Z</cp:lastPrinted>
  <dcterms:created xsi:type="dcterms:W3CDTF">2023-02-12T16:13:21Z</dcterms:created>
  <dcterms:modified xsi:type="dcterms:W3CDTF">2024-04-11T16:07:02Z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0x0101008CDBC90275BB3848B6B366B6D0955763</vt:lpwstr>
  </property>
</Properties>
</file>